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7" r:id="rId5"/>
    <p:sldId id="296" r:id="rId6"/>
    <p:sldId id="306" r:id="rId7"/>
    <p:sldId id="298" r:id="rId8"/>
    <p:sldId id="330" r:id="rId9"/>
    <p:sldId id="331" r:id="rId10"/>
    <p:sldId id="359" r:id="rId11"/>
    <p:sldId id="339" r:id="rId12"/>
    <p:sldId id="337" r:id="rId13"/>
    <p:sldId id="371" r:id="rId14"/>
    <p:sldId id="3350" r:id="rId15"/>
    <p:sldId id="369" r:id="rId16"/>
    <p:sldId id="370" r:id="rId17"/>
    <p:sldId id="368" r:id="rId18"/>
    <p:sldId id="3351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9"/>
    <a:srgbClr val="108DB3"/>
    <a:srgbClr val="2F5597"/>
    <a:srgbClr val="203864"/>
    <a:srgbClr val="0B6583"/>
    <a:srgbClr val="164E73"/>
    <a:srgbClr val="AE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 showGuides="1">
      <p:cViewPr varScale="1">
        <p:scale>
          <a:sx n="110" d="100"/>
          <a:sy n="110" d="100"/>
        </p:scale>
        <p:origin x="86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C272F-B5A9-4A89-ADED-9759A68EA63F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37C24-F9B6-4B21-A83A-B3135EA15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8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C976DD-4133-4961-A7C6-B2CA211F818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6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bf9d85b1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bf9d85b1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bf9d85b1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bf9d85b1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bf9d85b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bf9d85b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58c5e73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058c5e73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bf9d85b1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bf9d85b1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058c5e73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058c5e73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bf9d85b1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bf9d85b1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058c5e73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058c5e73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bf9d85b1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bf9d85b1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058c5e73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058c5e73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Shows flexibility of the portfolio and eco system development.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22D23F-A27A-4CC4-B657-CA8BFCF22D2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4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914206">
              <a:buFontTx/>
              <a:buNone/>
            </a:pPr>
            <a:endParaRPr lang="en-US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9A98-30A6-402D-8584-563C35685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04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37C24-F9B6-4B21-A83A-B3135EA15E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last slide hinting at the roadmap without committing to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7C24-F9B6-4B21-A83A-B3135EA15E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4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last slide hinting at the roadmap without committing to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7C24-F9B6-4B21-A83A-B3135EA15E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55BAB-0C96-4FC0-94F5-CE3C999051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8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bf9d85b1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bf9d85b1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bf9d85b1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bf9d85b1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F0D67A6-4011-4B3A-BF07-E86EDB8576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Phot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EB351D6-4AAD-4965-AF82-9B03D6032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9335" y="1097278"/>
            <a:ext cx="7742663" cy="524776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81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5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787137-843E-48F7-B69A-E2A589DD4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413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508D61-FACF-4C03-938E-F6F58AA6F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5706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84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6255834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195391"/>
            <a:ext cx="5586760" cy="1826590"/>
          </a:xfrm>
        </p:spPr>
        <p:txBody>
          <a:bodyPr lIns="0" tIns="0" bIns="0" anchor="b"/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86" y="3958683"/>
            <a:ext cx="5586760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69DD0E8-279D-4AE6-8B6D-90FF0F066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5" y="5241605"/>
            <a:ext cx="2798064" cy="42100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834" y="0"/>
            <a:ext cx="5936166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4981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-1" y="1"/>
            <a:ext cx="557561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5" y="1195391"/>
            <a:ext cx="5040352" cy="1826590"/>
          </a:xfrm>
        </p:spPr>
        <p:txBody>
          <a:bodyPr lIns="0" tIns="0" bIns="0" anchor="b"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24" y="3958683"/>
            <a:ext cx="5040352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5541" y="0"/>
            <a:ext cx="6326459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4B3B149-4B51-4FE6-8286-1E6FBD90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99" y="5237780"/>
            <a:ext cx="2778633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516566" y="1096963"/>
            <a:ext cx="9144000" cy="512898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ECCA-5C96-4045-9DF6-4AEB91B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31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449337" y="1650378"/>
            <a:ext cx="7352371" cy="4125954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627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pic>
        <p:nvPicPr>
          <p:cNvPr id="6" name="Picture 5" descr="A screen shot of an open computer sitting on top of a desk&#10;&#10;Description automatically generated">
            <a:extLst>
              <a:ext uri="{FF2B5EF4-FFF2-40B4-BE49-F238E27FC236}">
                <a16:creationId xmlns:a16="http://schemas.microsoft.com/office/drawing/2014/main" id="{C4889A97-44A9-45F3-B801-4CC111B83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89" y="1084364"/>
            <a:ext cx="8886825" cy="52959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000" y="1438275"/>
            <a:ext cx="6200775" cy="3602038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C9C4D-8D63-42DB-BE0E-E5BC94B8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82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141" y="1097279"/>
            <a:ext cx="11435977" cy="576072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03ED-17B7-4967-AECD-AFB5D727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8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2955" y="1097279"/>
            <a:ext cx="9148762" cy="5128664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42E3CA-769E-4668-AAFF-A9E103E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6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887BB9-453A-4215-ADB1-B86CBBD3AD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1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8F4B-1160-4776-8FB5-46AD9E8F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BBF2A-9904-4542-BD91-404EBAACEB49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9CF1-2D65-4EC2-8015-610FBD49ED8D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©2020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343835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4304371"/>
            <a:ext cx="6110868" cy="255362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33" y="1825908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4E47CF-9730-4DC5-BFF3-9047A6663FD6}"/>
              </a:ext>
            </a:extLst>
          </p:cNvPr>
          <p:cNvCxnSpPr/>
          <p:nvPr userDrawn="1"/>
        </p:nvCxnSpPr>
        <p:spPr>
          <a:xfrm flipH="1">
            <a:off x="367990" y="5374888"/>
            <a:ext cx="5341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2D80A3-FA25-47BC-A81D-FD78DA069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65774"/>
            <a:ext cx="5794872" cy="947712"/>
          </a:xfrm>
        </p:spPr>
        <p:txBody>
          <a:bodyPr lIns="365760" anchor="ctr"/>
          <a:lstStyle>
            <a:lvl1pPr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0D8E41-1F87-4FC3-BAFC-7AF6C6F3F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4775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5363737"/>
            <a:ext cx="12192000" cy="1494263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33" y="2205047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©2020 Cambium Networks, Ltd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9F4238-2AA5-47DD-AB5F-656EBA935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D1DD5-119B-42EE-BC3A-A786F1E2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18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DBFBEC4-A5E9-46A3-814E-847F4F4B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714"/>
            <a:ext cx="11430000" cy="731520"/>
          </a:xfrm>
          <a:prstGeom prst="rect">
            <a:avLst/>
          </a:prstGeom>
        </p:spPr>
        <p:txBody>
          <a:bodyPr/>
          <a:lstStyle>
            <a:lvl1pPr>
              <a:defRPr sz="26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292902-5333-4C36-9CF9-41A8AA32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314451"/>
            <a:ext cx="10969943" cy="481171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2019 Cambium Networks,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120FE1-A2D0-4CC7-A5D8-693BBC68F3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12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9812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2017 Cambium Networks, Ltd. All Rights Reserved.  Confidential Restricted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5164-A1E6-4084-B524-A73C11AAB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0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5AB3-FBAC-B643-885C-062889D46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22AA4-72FF-6346-A4A2-CBF276732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C79E319-5378-DD42-B403-08802720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50DE1-07CF-40BA-9860-F55F6B5D9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FCEC-A0A9-4957-BB2B-2164B9A4B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990F-33C4-4B07-83C7-DB2ACE1F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CAMBIUM NETWORKS CONFIDENTIAL RESTRICTED</a:t>
            </a:r>
          </a:p>
        </p:txBody>
      </p:sp>
    </p:spTree>
    <p:extLst>
      <p:ext uri="{BB962C8B-B14F-4D97-AF65-F5344CB8AC3E}">
        <p14:creationId xmlns:p14="http://schemas.microsoft.com/office/powerpoint/2010/main" val="295680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099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36C1AD-642B-40AA-B71C-F9D7B5868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FF9FB43-A7F5-4B6A-8372-A51A50156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3AF5C63-9CDD-4338-AFD1-98D03AC779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F9B17B5-6243-4A9C-87AA-A01B275DA8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3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9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538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89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88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759920-552C-4240-8640-D845E0028066}"/>
              </a:ext>
            </a:extLst>
          </p:cNvPr>
          <p:cNvSpPr/>
          <p:nvPr userDrawn="1"/>
        </p:nvSpPr>
        <p:spPr>
          <a:xfrm>
            <a:off x="-1" y="0"/>
            <a:ext cx="12191999" cy="1097280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64138-9C79-4257-BA27-D3DACC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  <a:prstGeom prst="rect">
            <a:avLst/>
          </a:prstGeom>
        </p:spPr>
        <p:txBody>
          <a:bodyPr vert="horz" lIns="36576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6ADCB-6D9E-4FC6-A5DD-FA6645D0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41" y="1505415"/>
            <a:ext cx="11543368" cy="4671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895F160-EE5C-4D5B-8C6C-38927690909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C9AFF4-413E-40CC-985E-CBB9106D18A1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04178-828C-4D8B-A9F4-EE6240D18B1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©2020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35338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50" r:id="rId7"/>
    <p:sldLayoutId id="2147483661" r:id="rId8"/>
    <p:sldLayoutId id="2147483662" r:id="rId9"/>
    <p:sldLayoutId id="2147483670" r:id="rId10"/>
    <p:sldLayoutId id="2147483652" r:id="rId11"/>
    <p:sldLayoutId id="2147483664" r:id="rId12"/>
    <p:sldLayoutId id="2147483663" r:id="rId13"/>
    <p:sldLayoutId id="2147483651" r:id="rId14"/>
    <p:sldLayoutId id="2147483665" r:id="rId15"/>
    <p:sldLayoutId id="2147483669" r:id="rId16"/>
    <p:sldLayoutId id="2147483666" r:id="rId17"/>
    <p:sldLayoutId id="2147483667" r:id="rId18"/>
    <p:sldLayoutId id="2147483668" r:id="rId19"/>
    <p:sldLayoutId id="2147483654" r:id="rId20"/>
    <p:sldLayoutId id="2147483655" r:id="rId21"/>
    <p:sldLayoutId id="2147483671" r:id="rId22"/>
    <p:sldLayoutId id="2147483672" r:id="rId23"/>
    <p:sldLayoutId id="2147483676" r:id="rId24"/>
    <p:sldLayoutId id="2147483677" r:id="rId25"/>
    <p:sldLayoutId id="2147483678" r:id="rId26"/>
    <p:sldLayoutId id="214748367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F3F6-B0E0-4549-9176-29EB530D0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763" y="4906535"/>
            <a:ext cx="5366495" cy="825189"/>
          </a:xfrm>
        </p:spPr>
        <p:txBody>
          <a:bodyPr/>
          <a:lstStyle/>
          <a:p>
            <a:r>
              <a:rPr lang="en-US" dirty="0"/>
              <a:t>ePMP 6GHz/5GHz AX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7C8D4-4710-463E-B879-424CB5B05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8763" y="5731724"/>
            <a:ext cx="4895386" cy="625474"/>
          </a:xfrm>
        </p:spPr>
        <p:txBody>
          <a:bodyPr/>
          <a:lstStyle/>
          <a:p>
            <a:r>
              <a:rPr lang="it-IT" dirty="0"/>
              <a:t>September 28th,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28172" y="1159852"/>
            <a:ext cx="8387513" cy="4249057"/>
          </a:xfrm>
          <a:custGeom>
            <a:avLst/>
            <a:gdLst>
              <a:gd name="connsiteX0" fmla="*/ 0 w 8387513"/>
              <a:gd name="connsiteY0" fmla="*/ 4249057 h 4249057"/>
              <a:gd name="connsiteX1" fmla="*/ 8353586 w 8387513"/>
              <a:gd name="connsiteY1" fmla="*/ 173003 h 4249057"/>
              <a:gd name="connsiteX2" fmla="*/ 2960176 w 8387513"/>
              <a:gd name="connsiteY2" fmla="*/ 761939 h 4249057"/>
              <a:gd name="connsiteX3" fmla="*/ 3254644 w 8387513"/>
              <a:gd name="connsiteY3" fmla="*/ 831681 h 424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513" h="4249057">
                <a:moveTo>
                  <a:pt x="0" y="4249057"/>
                </a:moveTo>
                <a:cubicBezTo>
                  <a:pt x="3930111" y="2501623"/>
                  <a:pt x="7860223" y="754189"/>
                  <a:pt x="8353586" y="173003"/>
                </a:cubicBezTo>
                <a:cubicBezTo>
                  <a:pt x="8846949" y="-408183"/>
                  <a:pt x="3810000" y="652159"/>
                  <a:pt x="2960176" y="761939"/>
                </a:cubicBezTo>
                <a:cubicBezTo>
                  <a:pt x="2110352" y="871719"/>
                  <a:pt x="2682498" y="851700"/>
                  <a:pt x="3254644" y="83168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584" y="9945"/>
            <a:ext cx="9545444" cy="1097279"/>
          </a:xfrm>
        </p:spPr>
        <p:txBody>
          <a:bodyPr/>
          <a:lstStyle/>
          <a:p>
            <a:r>
              <a:rPr lang="en-US" dirty="0"/>
              <a:t>6GHz Band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10AB3-23D7-4A74-89E3-51176A14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3" y="1107224"/>
            <a:ext cx="10585269" cy="57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9D2F-1A9A-406A-95EB-DABF833B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Possible timeline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49659-EA93-4DBA-A981-79C72FD11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A283E-C477-4935-8978-92EF29B9491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C54166-7CF0-4BA1-AAF9-96792F61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77" y="829745"/>
            <a:ext cx="10855036" cy="58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99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ePMP</a:t>
            </a:r>
            <a:r>
              <a:rPr lang="en-US" dirty="0"/>
              <a:t> </a:t>
            </a:r>
            <a:r>
              <a:rPr lang="en-US" dirty="0" err="1"/>
              <a:t>WiFi</a:t>
            </a:r>
            <a:r>
              <a:rPr lang="en-US" dirty="0"/>
              <a:t> 6 Access points - </a:t>
            </a:r>
            <a:r>
              <a:rPr lang="en-US" dirty="0" err="1"/>
              <a:t>ePMP</a:t>
            </a:r>
            <a:r>
              <a:rPr lang="en-US" dirty="0"/>
              <a:t> 4000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06172-8EE0-4D56-AF63-300F7FDA9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661" y="1566443"/>
            <a:ext cx="1072207" cy="1610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64C846-5E61-4EE7-88D1-1EA7314B5B7A}"/>
              </a:ext>
            </a:extLst>
          </p:cNvPr>
          <p:cNvSpPr txBox="1"/>
          <p:nvPr/>
        </p:nvSpPr>
        <p:spPr>
          <a:xfrm>
            <a:off x="721083" y="1154358"/>
            <a:ext cx="267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8x8 5GHz 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329DD-C9FD-42A2-B066-297E898FB4E1}"/>
              </a:ext>
            </a:extLst>
          </p:cNvPr>
          <p:cNvSpPr txBox="1"/>
          <p:nvPr/>
        </p:nvSpPr>
        <p:spPr>
          <a:xfrm>
            <a:off x="551229" y="3636085"/>
            <a:ext cx="35895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8x8 Sector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 Support </a:t>
            </a:r>
            <a:r>
              <a:rPr lang="en-US" b="1" dirty="0"/>
              <a:t>4.9 - 6.135</a:t>
            </a:r>
            <a:r>
              <a:rPr lang="en-US" dirty="0"/>
              <a:t>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48V PoE/ and </a:t>
            </a:r>
            <a:r>
              <a:rPr lang="en-US" b="1" dirty="0"/>
              <a:t>4 wire DC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SFP+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IP67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636 mm x 485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 MHz Ch, 1024 QAM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TX Power 25 dBm/Chain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E77DF-F92E-4CD7-8352-3110E3E8DFDB}"/>
              </a:ext>
            </a:extLst>
          </p:cNvPr>
          <p:cNvSpPr txBox="1"/>
          <p:nvPr/>
        </p:nvSpPr>
        <p:spPr>
          <a:xfrm>
            <a:off x="5955214" y="1099588"/>
            <a:ext cx="230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4x4 6 GHz 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2C363-02D7-4382-8333-89051263B65A}"/>
              </a:ext>
            </a:extLst>
          </p:cNvPr>
          <p:cNvSpPr txBox="1"/>
          <p:nvPr/>
        </p:nvSpPr>
        <p:spPr>
          <a:xfrm>
            <a:off x="5659510" y="3552446"/>
            <a:ext cx="61927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4x4 6 GHz sector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 Support </a:t>
            </a:r>
            <a:r>
              <a:rPr lang="en-US" b="1" dirty="0"/>
              <a:t>5.9 - 7.250</a:t>
            </a:r>
            <a:r>
              <a:rPr lang="en-US" dirty="0"/>
              <a:t>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48V PoE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SFP+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IP67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 – 235 mm x 125 mm, Antenna 594 mm x 157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160 MHz Ch, 4096QAM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TX Power 24 </a:t>
            </a:r>
            <a:r>
              <a:rPr lang="en-US" dirty="0" err="1"/>
              <a:t>dBm</a:t>
            </a:r>
            <a:r>
              <a:rPr lang="en-US" dirty="0"/>
              <a:t>/chain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5C297-29EA-49AC-8DE9-4D247C332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48503" y="1468920"/>
            <a:ext cx="715859" cy="2083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B3020-BB2D-4DE8-8BA9-C2158FFD1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33248" y="1468920"/>
            <a:ext cx="636894" cy="2083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FC6F70-2AE3-42EF-8081-672599E52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698" y="1664084"/>
            <a:ext cx="1011362" cy="15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ePMP</a:t>
            </a:r>
            <a:r>
              <a:rPr lang="en-US" dirty="0"/>
              <a:t> Force 400 Subscriber Modules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5164-A1E6-4084-B524-A73C11AAB69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64BE5-601E-4E08-BBB6-89C7360E10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29" y="1736334"/>
            <a:ext cx="1662888" cy="199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03983-EAD2-4CA0-AB70-257659820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094" y="1681505"/>
            <a:ext cx="1662888" cy="1997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60690-6BF2-456C-8CB7-B18B6EA10168}"/>
              </a:ext>
            </a:extLst>
          </p:cNvPr>
          <p:cNvSpPr txBox="1"/>
          <p:nvPr/>
        </p:nvSpPr>
        <p:spPr>
          <a:xfrm>
            <a:off x="6446584" y="131217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GHz 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BA69B-96FA-4502-9AE2-C03EF1815E8D}"/>
              </a:ext>
            </a:extLst>
          </p:cNvPr>
          <p:cNvSpPr txBox="1"/>
          <p:nvPr/>
        </p:nvSpPr>
        <p:spPr>
          <a:xfrm>
            <a:off x="3484188" y="132459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GHz 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341F8A-6C92-422B-9F16-2D7E62E366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0" y="1736334"/>
            <a:ext cx="813100" cy="163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B0A6C8-CD52-41BC-BB33-F58D7D940050}"/>
              </a:ext>
            </a:extLst>
          </p:cNvPr>
          <p:cNvSpPr txBox="1"/>
          <p:nvPr/>
        </p:nvSpPr>
        <p:spPr>
          <a:xfrm>
            <a:off x="800085" y="131409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GHz PTP/SM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4F145-67D5-4230-B983-634770DFDBB6}"/>
              </a:ext>
            </a:extLst>
          </p:cNvPr>
          <p:cNvSpPr txBox="1"/>
          <p:nvPr/>
        </p:nvSpPr>
        <p:spPr>
          <a:xfrm>
            <a:off x="114109" y="3422363"/>
            <a:ext cx="27302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Supports RFE </a:t>
            </a:r>
            <a:r>
              <a:rPr lang="en-US" sz="1400" dirty="0" err="1"/>
              <a:t>Twistport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Freq Support </a:t>
            </a:r>
            <a:r>
              <a:rPr lang="en-US" sz="1400" b="1" dirty="0"/>
              <a:t>5.9-7.250</a:t>
            </a:r>
            <a:r>
              <a:rPr lang="en-US" sz="1400" dirty="0"/>
              <a:t>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48V Active PoE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SFP+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IP67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256 mm x 125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160 MHz Ch, 4096 QAM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TX Power 24 dBm/Chain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Internal GPS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AF1BD-84B4-41C5-AB9B-1FDA6B07298E}"/>
              </a:ext>
            </a:extLst>
          </p:cNvPr>
          <p:cNvSpPr txBox="1"/>
          <p:nvPr/>
        </p:nvSpPr>
        <p:spPr>
          <a:xfrm>
            <a:off x="3143338" y="3640622"/>
            <a:ext cx="27302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 </a:t>
            </a:r>
            <a:r>
              <a:rPr lang="en-US" sz="1400" dirty="0" err="1"/>
              <a:t>dBi</a:t>
            </a:r>
            <a:r>
              <a:rPr lang="en-US" sz="1400" dirty="0"/>
              <a:t>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Freq Support 5.9-7.250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48V Passive PoE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IP55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450 mm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160 MHz Ch, 1024 QAM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TX Power 24 dBm/Chain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USB GPS Accessory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4536D-DED5-423F-8419-8598FC1D369A}"/>
              </a:ext>
            </a:extLst>
          </p:cNvPr>
          <p:cNvSpPr txBox="1"/>
          <p:nvPr/>
        </p:nvSpPr>
        <p:spPr>
          <a:xfrm>
            <a:off x="6405066" y="3748343"/>
            <a:ext cx="258115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 </a:t>
            </a:r>
            <a:r>
              <a:rPr lang="en-US" sz="1400" dirty="0" err="1"/>
              <a:t>dBi</a:t>
            </a:r>
            <a:r>
              <a:rPr lang="en-US" sz="1400" dirty="0"/>
              <a:t>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Freq Support 4.9 -5.9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48V Passive PoE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IP55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450 mm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80 MHz Ch, 1024 QAM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TX Power 25 dBm/Chain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65D3FA-AA7E-427F-A9D5-BE65F786C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201" y="1801729"/>
            <a:ext cx="1623729" cy="18774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3156E9-C36C-497C-A82E-475F122BDAE9}"/>
              </a:ext>
            </a:extLst>
          </p:cNvPr>
          <p:cNvSpPr txBox="1"/>
          <p:nvPr/>
        </p:nvSpPr>
        <p:spPr>
          <a:xfrm>
            <a:off x="9895535" y="132459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GHz SM (ROW)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5BFB4-E1DB-433A-9784-8BC8EA0300C5}"/>
              </a:ext>
            </a:extLst>
          </p:cNvPr>
          <p:cNvSpPr txBox="1"/>
          <p:nvPr/>
        </p:nvSpPr>
        <p:spPr>
          <a:xfrm>
            <a:off x="9496735" y="3733995"/>
            <a:ext cx="258115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 </a:t>
            </a:r>
            <a:r>
              <a:rPr lang="en-US" sz="1400" dirty="0" err="1"/>
              <a:t>dBi</a:t>
            </a:r>
            <a:r>
              <a:rPr lang="en-US" sz="1400" dirty="0"/>
              <a:t>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Freq Support 4.9 -5.9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30V Passive PoE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IP55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450 mm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80 MHz Ch, 1024 QAM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Peak tput of 400Mbps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TX Power 25 dBm/Chain</a:t>
            </a:r>
          </a:p>
        </p:txBody>
      </p:sp>
    </p:spTree>
    <p:extLst>
      <p:ext uri="{BB962C8B-B14F-4D97-AF65-F5344CB8AC3E}">
        <p14:creationId xmlns:p14="http://schemas.microsoft.com/office/powerpoint/2010/main" val="370401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590A-F44F-4113-9721-5D79A7B0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GHz ePMP 4000 Specifications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3D573-A405-440D-9332-3581F010A082}"/>
              </a:ext>
            </a:extLst>
          </p:cNvPr>
          <p:cNvSpPr txBox="1"/>
          <p:nvPr/>
        </p:nvSpPr>
        <p:spPr>
          <a:xfrm>
            <a:off x="5715000" y="3429000"/>
            <a:ext cx="5850019" cy="31393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Performance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Concurrent 4x4 MU-MIMO &amp; DL/UL OFDMA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Double spectrum efficiency with MU-MIMO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OFDMA efficiently uses bandwidth for short transmissions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Higher efficiency of AX with less overhead (shorter guard intervals)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 QoS Levels: VoIP, High &amp;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Priority-based air-fairness scheduling with starvation avoidance.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TDD scheduling with GPS Sync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5 &amp; 2.5 </a:t>
            </a:r>
            <a:r>
              <a:rPr lang="en-US" sz="1400" dirty="0" err="1"/>
              <a:t>ms</a:t>
            </a:r>
            <a:r>
              <a:rPr lang="en-US" sz="1400" dirty="0"/>
              <a:t> frame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Flexible duty cycle (DL/UL) from 75/25 – 30/70 with 5% step.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TDD Scheduling w/o GPS sync: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Flexible frame duration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AFC support based on GPS/GNSS geolocation.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ACS (Automatic Channel Selection)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ADD8D-4BFD-4E9E-A862-C0940247D278}"/>
              </a:ext>
            </a:extLst>
          </p:cNvPr>
          <p:cNvSpPr txBox="1"/>
          <p:nvPr/>
        </p:nvSpPr>
        <p:spPr>
          <a:xfrm>
            <a:off x="309790" y="3237815"/>
            <a:ext cx="4986622" cy="33547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2pPr marL="742950" lvl="1" indent="-285750">
              <a:buFont typeface="Arial" panose="020B0604020202020204" pitchFamily="34" charset="0"/>
              <a:buChar char="•"/>
            </a:lvl2pPr>
          </a:lstStyle>
          <a:p>
            <a:r>
              <a:rPr lang="en-US" sz="1600" b="1" dirty="0"/>
              <a:t>Hardware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Proven </a:t>
            </a:r>
            <a:r>
              <a:rPr lang="en-US" sz="1400" dirty="0" err="1"/>
              <a:t>ePMP</a:t>
            </a:r>
            <a:r>
              <a:rPr lang="en-US" sz="1400" dirty="0"/>
              <a:t> Air Interface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Qualcomm 802.11ax family of chipsets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4x4 MU-MIMO AP w/ 90 degree beamforming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6 GHz band: 5.925 – 7.125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20 / 40 / 80 / 160 MHz channel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1024QAM / 4096QAM </a:t>
            </a:r>
          </a:p>
          <a:p>
            <a:pPr marL="685800" lvl="1" indent="-228600"/>
            <a:r>
              <a:rPr lang="en-US" sz="1400" dirty="0"/>
              <a:t>4096 QAM proprietary mode w/ high-tier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Ethernet ports:</a:t>
            </a:r>
          </a:p>
          <a:p>
            <a:pPr lvl="1"/>
            <a:r>
              <a:rPr lang="en-US" sz="1400" dirty="0"/>
              <a:t>1G RJ-45</a:t>
            </a:r>
          </a:p>
          <a:p>
            <a:pPr lvl="1"/>
            <a:r>
              <a:rPr lang="en-US" sz="1400" dirty="0"/>
              <a:t>10G SFP+ for AP and F600C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PoE IEEE 802.3at – 56V</a:t>
            </a:r>
          </a:p>
          <a:p>
            <a:pPr lvl="1"/>
            <a:r>
              <a:rPr lang="en-US" sz="1400" dirty="0"/>
              <a:t>30W - AP and F600C; 15W -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GPS on AP: built in and external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Optional external GPS Rx on SM to comply with AFC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E7C87-FB78-4C3C-B92F-F0C570A26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00" y="1135740"/>
            <a:ext cx="7967799" cy="20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configs: AP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43601"/>
          <a:stretch/>
        </p:blipFill>
        <p:spPr>
          <a:xfrm>
            <a:off x="0" y="1560167"/>
            <a:ext cx="12191997" cy="351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configs: SM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35404"/>
          <a:stretch/>
        </p:blipFill>
        <p:spPr>
          <a:xfrm>
            <a:off x="0" y="1547471"/>
            <a:ext cx="12192000" cy="400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stats: AP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t="19460" b="1462"/>
          <a:stretch/>
        </p:blipFill>
        <p:spPr>
          <a:xfrm>
            <a:off x="1" y="1568067"/>
            <a:ext cx="12191999" cy="455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stats: SM</a:t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t="24011" b="1672"/>
          <a:stretch/>
        </p:blipFill>
        <p:spPr>
          <a:xfrm>
            <a:off x="1" y="1542467"/>
            <a:ext cx="12191999" cy="452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713" y="1356967"/>
            <a:ext cx="8337320" cy="42762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performance: TPUT chart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415600" y="5494233"/>
            <a:ext cx="11360800" cy="13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260 Mbit/s - UL up to 260 Mbit/s</a:t>
            </a:r>
            <a:br>
              <a:rPr lang="en" b="1"/>
            </a:br>
            <a:r>
              <a:rPr lang="en" b="1"/>
              <a:t> DL + UL (bidi) up to 300 Mbit/s 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97599" cy="43513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802.11ac Wave 2 for up to 5X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4x4 MU-MIMO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Wider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Higher Modulation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Leader in scalability and interference tolerance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Uplink beam-steering and Dynamic Filtering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Synchronization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Protects your investment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Compatibility with 11n devices and Elevated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Improved performance (LDPC and MRC)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Lowers TCO (Total Cost of Ownership)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3-year hardware warranty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Support direct from the channel and the supplier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ePMP</a:t>
            </a:r>
            <a:r>
              <a:rPr lang="en-US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t="13074"/>
          <a:stretch/>
        </p:blipFill>
        <p:spPr>
          <a:xfrm>
            <a:off x="7035799" y="1236133"/>
            <a:ext cx="74286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20 MHz channels,</a:t>
            </a:r>
            <a:r>
              <a:rPr lang="en"/>
              <a:t> device performance: mikrotik generator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415600" y="5900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 DL + UL (bidi) up to 300 Mbit/s </a:t>
            </a:r>
            <a:endParaRPr b="1"/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l="6445"/>
          <a:stretch/>
        </p:blipFill>
        <p:spPr>
          <a:xfrm>
            <a:off x="0" y="1458567"/>
            <a:ext cx="12192000" cy="184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l="6015"/>
          <a:stretch/>
        </p:blipFill>
        <p:spPr>
          <a:xfrm>
            <a:off x="0" y="4041734"/>
            <a:ext cx="12191997" cy="17106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415600" y="32590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260 Mbit/s - UL up to 260 Mbit/s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40 MHz channels,</a:t>
            </a:r>
            <a:r>
              <a:rPr lang="en"/>
              <a:t> device performance: TPUT chart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15600" y="5494233"/>
            <a:ext cx="11360800" cy="13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&gt; 500 Mbit/s - UL up to &gt; 500 Mbit/s</a:t>
            </a:r>
            <a:br>
              <a:rPr lang="en" b="1"/>
            </a:br>
            <a:r>
              <a:rPr lang="en" b="1"/>
              <a:t> DL + UL (bidi) up to 600 Mbit/s </a:t>
            </a:r>
            <a:endParaRPr b="1"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1" y="1356367"/>
            <a:ext cx="8534401" cy="414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40 MHz channels,</a:t>
            </a:r>
            <a:r>
              <a:rPr lang="en"/>
              <a:t> device performance: mikrotik generator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15600" y="5900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 DL + UL (bidi) up to 600 Mbit/s</a:t>
            </a:r>
            <a:endParaRPr b="1"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415600" y="32590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Clr>
                <a:schemeClr val="dk1"/>
              </a:buClr>
              <a:buSzPct val="39285"/>
            </a:pPr>
            <a:r>
              <a:rPr lang="en" b="1"/>
              <a:t>DL up to &gt; 500 Mbit/s - UL up to &gt; 500 Mbit/s</a:t>
            </a:r>
            <a:endParaRPr b="1"/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l="5979"/>
          <a:stretch/>
        </p:blipFill>
        <p:spPr>
          <a:xfrm>
            <a:off x="-3797" y="1507500"/>
            <a:ext cx="12195796" cy="171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l="5811"/>
          <a:stretch/>
        </p:blipFill>
        <p:spPr>
          <a:xfrm>
            <a:off x="-3799" y="4065109"/>
            <a:ext cx="12192001" cy="173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80 MHz channels,</a:t>
            </a:r>
            <a:r>
              <a:rPr lang="en"/>
              <a:t> device performance: TPUT chart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15600" y="5494233"/>
            <a:ext cx="11360800" cy="13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&gt; 1.1 Gbit/s - UL up to &gt; 1.1 Gbit/s</a:t>
            </a:r>
            <a:br>
              <a:rPr lang="en" b="1"/>
            </a:br>
            <a:r>
              <a:rPr lang="en" b="1"/>
              <a:t> DL + UL (bidi) up to 1.25 Gbit/s </a:t>
            </a:r>
            <a:endParaRPr b="1"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801" y="1356367"/>
            <a:ext cx="8534401" cy="414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80 MHz channels,</a:t>
            </a:r>
            <a:r>
              <a:rPr lang="en"/>
              <a:t> device performance: mikrotik generator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415600" y="5900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 DL + UL (bidi) up to 1.25 Gbit/s</a:t>
            </a:r>
            <a:endParaRPr b="1"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415600" y="32590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&gt; 1.1 Gbit/s - UL up to &gt; 1.1 Gbit/s</a:t>
            </a:r>
            <a:endParaRPr b="1"/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l="5383"/>
          <a:stretch/>
        </p:blipFill>
        <p:spPr>
          <a:xfrm>
            <a:off x="-45433" y="1479641"/>
            <a:ext cx="12195801" cy="174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4">
            <a:alphaModFix/>
          </a:blip>
          <a:srcRect l="6085"/>
          <a:stretch/>
        </p:blipFill>
        <p:spPr>
          <a:xfrm>
            <a:off x="-3800" y="4025368"/>
            <a:ext cx="12195800" cy="175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160 MHz channels,</a:t>
            </a:r>
            <a:r>
              <a:rPr lang="en"/>
              <a:t> device performance: TPUT chart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15600" y="5494233"/>
            <a:ext cx="11360800" cy="13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2.2 Gbit/s - UL up to 2.2 Gbit/s</a:t>
            </a:r>
            <a:br>
              <a:rPr lang="en" b="1"/>
            </a:br>
            <a:r>
              <a:rPr lang="en" b="1"/>
              <a:t> DL + UL (bidi) up to &gt; 2.5 Gbit/s </a:t>
            </a:r>
            <a:endParaRPr b="1"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985" y="1360367"/>
            <a:ext cx="7800028" cy="4137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658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/>
              <a:t>160 MHz channels,</a:t>
            </a:r>
            <a:r>
              <a:rPr lang="en"/>
              <a:t> device performance: mikrotik generator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415600" y="5900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 DL + UL (bidi) up to &gt; 2.5 Gbit/s</a:t>
            </a:r>
            <a:endParaRPr b="1"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415600" y="32590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" b="1"/>
              <a:t>DL up to 2.2 Gbit/s - UL up to 2.2 Gbit/s</a:t>
            </a:r>
            <a:endParaRPr b="1"/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3">
            <a:alphaModFix/>
          </a:blip>
          <a:srcRect l="5882"/>
          <a:stretch/>
        </p:blipFill>
        <p:spPr>
          <a:xfrm>
            <a:off x="0" y="1475200"/>
            <a:ext cx="12191997" cy="177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l="5087"/>
          <a:stretch/>
        </p:blipFill>
        <p:spPr>
          <a:xfrm>
            <a:off x="0" y="4016334"/>
            <a:ext cx="12192003" cy="175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DCF51-52DC-46C1-A86B-C5AB57F61D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645614"/>
            <a:ext cx="5794872" cy="1078966"/>
          </a:xfrm>
        </p:spPr>
        <p:txBody>
          <a:bodyPr/>
          <a:lstStyle/>
          <a:p>
            <a:r>
              <a:rPr lang="en-US" dirty="0"/>
              <a:t>+1-888-863-5250</a:t>
            </a:r>
          </a:p>
          <a:p>
            <a:r>
              <a:rPr lang="en-US" dirty="0"/>
              <a:t>cambiumnetworks.com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7DBEC8-2689-4221-806F-81D6A370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783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333FCF-C66F-408E-979B-9FE4225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70" y="3176991"/>
            <a:ext cx="4262129" cy="18666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9064" y="1217293"/>
            <a:ext cx="8046135" cy="5640707"/>
          </a:xfrm>
        </p:spPr>
        <p:txBody>
          <a:bodyPr>
            <a:normAutofit/>
          </a:bodyPr>
          <a:lstStyle/>
          <a:p>
            <a:r>
              <a:rPr lang="en-US" dirty="0"/>
              <a:t>Longer term Cambium benefits</a:t>
            </a:r>
          </a:p>
          <a:p>
            <a:r>
              <a:rPr lang="en-US" sz="2000" b="0" dirty="0"/>
              <a:t>Investment protection and strategic benefits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/>
              <a:t>Every AC SM you deploy today will be compatible with an 8X8 MU-MIMO AP. This ensures a path to higher order MU-MIMO systems. End result? More capacity in your network simply by swapping APs.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/>
              <a:t>Cambium focus on MU-MIMO is following the trends set by IEEE, 3GPP and 5G. Multiple input/output systems and the ability to send/receive data is the only way to higher tput.  Systems only supporting higher modulation will always be limited by noise/interference.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/>
              <a:t>Cambium support at many levels. An engagement from a senior engineer is a forum post away or a quick escalation away.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/>
              <a:t>A partnership at every level with 3 year warranties and a company willing to be by your side.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ePMP</a:t>
            </a:r>
            <a:r>
              <a:rPr lang="en-US" dirty="0"/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4227ED-0F28-4CC5-9EA1-ABA8DDCD1841}"/>
              </a:ext>
            </a:extLst>
          </p:cNvPr>
          <p:cNvSpPr/>
          <p:nvPr/>
        </p:nvSpPr>
        <p:spPr>
          <a:xfrm>
            <a:off x="8784423" y="3814276"/>
            <a:ext cx="947293" cy="296028"/>
          </a:xfrm>
          <a:prstGeom prst="ellipse">
            <a:avLst/>
          </a:prstGeom>
          <a:noFill/>
          <a:ln>
            <a:solidFill>
              <a:srgbClr val="D00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44FE8D-8692-4B59-8188-90ADF8B546AF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9558442" y="4196127"/>
            <a:ext cx="947290" cy="1110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BD01E0-0EDD-4516-A000-A9AB5BBE08E5}"/>
              </a:ext>
            </a:extLst>
          </p:cNvPr>
          <p:cNvSpPr txBox="1"/>
          <p:nvPr/>
        </p:nvSpPr>
        <p:spPr>
          <a:xfrm>
            <a:off x="10078135" y="5307057"/>
            <a:ext cx="855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MU gain</a:t>
            </a:r>
          </a:p>
        </p:txBody>
      </p:sp>
    </p:spTree>
    <p:extLst>
      <p:ext uri="{BB962C8B-B14F-4D97-AF65-F5344CB8AC3E}">
        <p14:creationId xmlns:p14="http://schemas.microsoft.com/office/powerpoint/2010/main" val="6813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ePMP</a:t>
            </a:r>
            <a:r>
              <a:rPr lang="en-GB" dirty="0"/>
              <a:t> Portfolio – Access Points</a:t>
            </a:r>
            <a:endParaRPr lang="en-GB" b="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91" y="1313323"/>
            <a:ext cx="1035816" cy="16617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29" y="1164241"/>
            <a:ext cx="1013634" cy="197184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892238" y="3412147"/>
            <a:ext cx="1923511" cy="1600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ePMP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2.4, 2.5, 6.4 GHz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2x2 MIMO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Full or Lite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6534" y="3370399"/>
            <a:ext cx="2125223" cy="20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ePMP</a:t>
            </a:r>
            <a:r>
              <a:rPr lang="en-US" sz="1600" b="1" dirty="0"/>
              <a:t> 3000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4x4 MU-MIMO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802.11ac Wave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120 SM’s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Dynamic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Opt. UL Beam-Steering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r="24035" b="9639"/>
          <a:stretch/>
        </p:blipFill>
        <p:spPr>
          <a:xfrm>
            <a:off x="128346" y="557692"/>
            <a:ext cx="2333936" cy="2995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4711" y="3370399"/>
            <a:ext cx="1957650" cy="2585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ePMP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2x2 MIMO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Full (120 SM) or Lite (10 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Dynamic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Opt. UL Beam-Steering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6164" y="3429000"/>
            <a:ext cx="2311587" cy="1354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ePMP</a:t>
            </a:r>
            <a:r>
              <a:rPr lang="en-US" sz="1600" b="1" dirty="0"/>
              <a:t> 3000L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2x2 MIMO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802.11ac Wave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64 SM’s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63" y="814853"/>
            <a:ext cx="1854092" cy="28235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92656" y="3412147"/>
            <a:ext cx="1305573" cy="187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Omni Micro-POP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2x2 MIMO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802.11ac Wave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49" y="1454504"/>
            <a:ext cx="1459389" cy="1459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A724DF-3C6E-4435-ABD2-C4B4AF471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77" y="1353321"/>
            <a:ext cx="1035816" cy="1661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52C7F3-51CF-4B01-911E-F42CB8A7025D}"/>
              </a:ext>
            </a:extLst>
          </p:cNvPr>
          <p:cNvSpPr txBox="1"/>
          <p:nvPr/>
        </p:nvSpPr>
        <p:spPr>
          <a:xfrm>
            <a:off x="10486701" y="3429000"/>
            <a:ext cx="1380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CSML (ROW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5.15 to 6.13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2x2 MIMO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802.11AC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 GPS 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Licensable to 12 SMs</a:t>
            </a:r>
          </a:p>
        </p:txBody>
      </p:sp>
    </p:spTree>
    <p:extLst>
      <p:ext uri="{BB962C8B-B14F-4D97-AF65-F5344CB8AC3E}">
        <p14:creationId xmlns:p14="http://schemas.microsoft.com/office/powerpoint/2010/main" val="320668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Access Point topologies to fit the Application</a:t>
            </a:r>
          </a:p>
        </p:txBody>
      </p:sp>
      <p:sp>
        <p:nvSpPr>
          <p:cNvPr id="75779" name="Slide Number Placeholder 1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324977" y="6356350"/>
            <a:ext cx="2740025" cy="363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>
            <a:lvl1pPr defTabSz="912813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5613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indent="-228600" defTabSz="912813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0013" indent="-228600" defTabSz="912813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7213" indent="-228600" defTabSz="912813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indent="-228600" defTabSz="912813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indent="-228600" defTabSz="912813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indent="-228600" defTabSz="912813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indent="-228600" defTabSz="912813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51172F03-21A8-4E43-88BF-92A41230A811}" type="slidenum">
              <a:rPr lang="en-US" altLang="en-US" sz="120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B4C50B81-4292-47B7-B37D-94AC4F4F3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558" y="574331"/>
            <a:ext cx="4331419" cy="2995255"/>
          </a:xfrm>
          <a:prstGeom prst="rect">
            <a:avLst/>
          </a:prstGeom>
        </p:spPr>
      </p:pic>
      <p:pic>
        <p:nvPicPr>
          <p:cNvPr id="9" name="Picture 8" descr="A picture containing wall, indoor, refrigerator, sitting&#10;&#10;Description automatically generated">
            <a:extLst>
              <a:ext uri="{FF2B5EF4-FFF2-40B4-BE49-F238E27FC236}">
                <a16:creationId xmlns:a16="http://schemas.microsoft.com/office/drawing/2014/main" id="{06366CE4-BA1B-45F6-ACE4-EA2A558BD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81" y="3760811"/>
            <a:ext cx="1779656" cy="1186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37FD2-D74C-449D-A990-7AA4077EC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380" y="3960598"/>
            <a:ext cx="1407941" cy="202854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2BE707-CE72-4056-9C86-EF8DC498EFFC}"/>
              </a:ext>
            </a:extLst>
          </p:cNvPr>
          <p:cNvCxnSpPr/>
          <p:nvPr/>
        </p:nvCxnSpPr>
        <p:spPr>
          <a:xfrm flipH="1">
            <a:off x="7495976" y="2918548"/>
            <a:ext cx="657922" cy="645950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CE56C6-8403-4A57-A947-FA338EFDE3BC}"/>
              </a:ext>
            </a:extLst>
          </p:cNvPr>
          <p:cNvCxnSpPr>
            <a:cxnSpLocks/>
          </p:cNvCxnSpPr>
          <p:nvPr/>
        </p:nvCxnSpPr>
        <p:spPr>
          <a:xfrm>
            <a:off x="10580276" y="3031586"/>
            <a:ext cx="702831" cy="555457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E4681-F373-41F8-8090-9E3C0A9D9F54}"/>
              </a:ext>
            </a:extLst>
          </p:cNvPr>
          <p:cNvCxnSpPr/>
          <p:nvPr/>
        </p:nvCxnSpPr>
        <p:spPr>
          <a:xfrm flipH="1">
            <a:off x="2665971" y="3396088"/>
            <a:ext cx="760699" cy="413321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512E90-F486-43C5-8136-C567F67860FC}"/>
              </a:ext>
            </a:extLst>
          </p:cNvPr>
          <p:cNvCxnSpPr>
            <a:cxnSpLocks/>
          </p:cNvCxnSpPr>
          <p:nvPr/>
        </p:nvCxnSpPr>
        <p:spPr>
          <a:xfrm>
            <a:off x="4605113" y="3590690"/>
            <a:ext cx="262577" cy="436402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EE938B5-E2AE-4FF4-8E24-1B5B5D4BC9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667" y="3956038"/>
            <a:ext cx="1060704" cy="198241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76C8B6-D9C9-4067-8E0E-0F07BEF3D3AE}"/>
              </a:ext>
            </a:extLst>
          </p:cNvPr>
          <p:cNvCxnSpPr>
            <a:cxnSpLocks/>
          </p:cNvCxnSpPr>
          <p:nvPr/>
        </p:nvCxnSpPr>
        <p:spPr>
          <a:xfrm flipH="1">
            <a:off x="3418344" y="3486434"/>
            <a:ext cx="381180" cy="451370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A972095-A47E-426A-802B-BC6F7669E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235" y="4051395"/>
            <a:ext cx="499477" cy="1647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08" y="3835227"/>
            <a:ext cx="1084760" cy="150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2061" y="1163038"/>
            <a:ext cx="218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ePMP</a:t>
            </a:r>
            <a:r>
              <a:rPr lang="en-US" dirty="0"/>
              <a:t> 3000L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1726" y="1108926"/>
            <a:ext cx="218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ePMP</a:t>
            </a:r>
            <a:r>
              <a:rPr lang="en-US" dirty="0"/>
              <a:t> 3000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89" y="3602138"/>
            <a:ext cx="1093208" cy="1663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7" y="3897934"/>
            <a:ext cx="1019317" cy="1359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66" y="5319011"/>
            <a:ext cx="158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MU-MIMO </a:t>
            </a:r>
          </a:p>
          <a:p>
            <a:r>
              <a:rPr lang="en-US" sz="1400" dirty="0"/>
              <a:t>Sector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66660" y="5342815"/>
            <a:ext cx="171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MU-MIMO Omni</a:t>
            </a:r>
          </a:p>
          <a:p>
            <a:r>
              <a:rPr lang="en-US" sz="1400" dirty="0" err="1"/>
              <a:t>ITELite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32435" y="5381515"/>
            <a:ext cx="171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MU-MIMO Omni </a:t>
            </a:r>
          </a:p>
          <a:p>
            <a:r>
              <a:rPr lang="en-US" sz="1400" dirty="0"/>
              <a:t>KP Performance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931692" y="5312626"/>
            <a:ext cx="171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MU-MIMO </a:t>
            </a:r>
          </a:p>
          <a:p>
            <a:r>
              <a:rPr lang="en-US" sz="1400" dirty="0"/>
              <a:t>Dual Horn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84" y="1284124"/>
            <a:ext cx="1756609" cy="26751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35658" y="5966228"/>
            <a:ext cx="919114" cy="30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Sector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01156" y="5927590"/>
            <a:ext cx="80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Omni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0244" y="5909490"/>
            <a:ext cx="200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Twist-Port adaptor </a:t>
            </a:r>
          </a:p>
          <a:p>
            <a:r>
              <a:rPr lang="en-US" sz="1400" dirty="0"/>
              <a:t>RF Elements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2BE707-CE72-4056-9C86-EF8DC498EFFC}"/>
              </a:ext>
            </a:extLst>
          </p:cNvPr>
          <p:cNvCxnSpPr>
            <a:cxnSpLocks/>
          </p:cNvCxnSpPr>
          <p:nvPr/>
        </p:nvCxnSpPr>
        <p:spPr>
          <a:xfrm>
            <a:off x="8641335" y="3022773"/>
            <a:ext cx="0" cy="567437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2BE707-CE72-4056-9C86-EF8DC498EFFC}"/>
              </a:ext>
            </a:extLst>
          </p:cNvPr>
          <p:cNvCxnSpPr/>
          <p:nvPr/>
        </p:nvCxnSpPr>
        <p:spPr>
          <a:xfrm>
            <a:off x="9328143" y="3035292"/>
            <a:ext cx="434693" cy="593414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0" y="1697767"/>
            <a:ext cx="1847856" cy="184785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1024" y="1115127"/>
            <a:ext cx="218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ePMP</a:t>
            </a:r>
            <a:r>
              <a:rPr lang="en-US" dirty="0"/>
              <a:t> </a:t>
            </a:r>
            <a:r>
              <a:rPr lang="en-US" dirty="0" err="1"/>
              <a:t>MicroPOP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7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ePMP Force 300 (802.11ac Wave 2) Subscriber Module Portfolio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99" y="1172057"/>
            <a:ext cx="2311107" cy="1261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190" y="1184596"/>
            <a:ext cx="1593606" cy="1201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1" y="4547459"/>
            <a:ext cx="1710992" cy="18923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864" y="2597557"/>
            <a:ext cx="2209156" cy="13848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F300-25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25dBi gain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Gigabit Ethernet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Real time spectrum analyzer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1018" y="2594876"/>
            <a:ext cx="2826221" cy="15388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F300-16 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16dBi gain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Gigabit Ethernet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Real time spectrum analyzer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Small form factor</a:t>
            </a:r>
          </a:p>
          <a:p>
            <a:pPr marL="285578" indent="-285578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15 degree Azimuth/Vertical orientation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7369" y="2724066"/>
            <a:ext cx="3187885" cy="144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F300 CSM (IP67)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2X2 Wave 2 Connectorized SM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Support for external horns and dishes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4402" y="4960309"/>
            <a:ext cx="1710992" cy="1202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/>
              <a:t>F300-19  (IP55)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2X2 Wave 2 SM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19 </a:t>
            </a:r>
            <a:r>
              <a:rPr lang="en-US" b="0" dirty="0" err="1"/>
              <a:t>dBi</a:t>
            </a:r>
            <a:r>
              <a:rPr lang="en-US" b="0" dirty="0"/>
              <a:t> gain flat panel antenna</a:t>
            </a:r>
          </a:p>
          <a:p>
            <a:endParaRPr lang="en-US" sz="1799" b="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426" y="4783201"/>
            <a:ext cx="859711" cy="13527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63545" y="5060973"/>
            <a:ext cx="1851008" cy="1097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/>
              <a:t>F300-13 (IP55)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2X2 Wave 2 SM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13dBi gain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81AD1E-5C9A-45CF-B4F6-684065A6C7D3}"/>
              </a:ext>
            </a:extLst>
          </p:cNvPr>
          <p:cNvGrpSpPr/>
          <p:nvPr/>
        </p:nvGrpSpPr>
        <p:grpSpPr>
          <a:xfrm>
            <a:off x="5605035" y="868056"/>
            <a:ext cx="2074305" cy="2113129"/>
            <a:chOff x="6349426" y="732086"/>
            <a:chExt cx="2627355" cy="25656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8186" y="1319513"/>
              <a:ext cx="928595" cy="1333801"/>
            </a:xfrm>
            <a:prstGeom prst="rect">
              <a:avLst/>
            </a:prstGeom>
          </p:spPr>
        </p:pic>
        <p:sp>
          <p:nvSpPr>
            <p:cNvPr id="16" name="Plus 15"/>
            <p:cNvSpPr/>
            <p:nvPr/>
          </p:nvSpPr>
          <p:spPr>
            <a:xfrm>
              <a:off x="7602197" y="1835549"/>
              <a:ext cx="431934" cy="401477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8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26" y="732086"/>
              <a:ext cx="1684705" cy="256563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440287" y="4872992"/>
            <a:ext cx="2754731" cy="1376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/>
              <a:t>F300-19R  (IP67)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2X2 Wave 2 SM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19 </a:t>
            </a:r>
            <a:r>
              <a:rPr lang="en-US" b="0" dirty="0" err="1"/>
              <a:t>dBi</a:t>
            </a:r>
            <a:r>
              <a:rPr lang="en-US" b="0" dirty="0"/>
              <a:t> gain flat panel antenna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Adds 5/10 MHz channels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b="0" dirty="0"/>
              <a:t>Enterprise SW Plan of Intent</a:t>
            </a:r>
          </a:p>
          <a:p>
            <a:endParaRPr lang="en-US" sz="1799" b="0" dirty="0"/>
          </a:p>
        </p:txBody>
      </p:sp>
      <p:sp>
        <p:nvSpPr>
          <p:cNvPr id="23" name="TextBox 22"/>
          <p:cNvSpPr txBox="1"/>
          <p:nvPr/>
        </p:nvSpPr>
        <p:spPr>
          <a:xfrm>
            <a:off x="8982088" y="2594876"/>
            <a:ext cx="1794770" cy="16927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>
                <a:latin typeface="Calibri"/>
                <a:cs typeface="Calibri"/>
              </a:rPr>
              <a:t>F300-13L (IP55)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Low-Cost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2X2 Wave 2 SM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13dBi gain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Not available in N. America</a:t>
            </a:r>
          </a:p>
        </p:txBody>
      </p:sp>
      <p:pic>
        <p:nvPicPr>
          <p:cNvPr id="26" name="Picture 25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A58D17FF-2885-4824-BE03-A34FC3A02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9132" y="1314094"/>
            <a:ext cx="609162" cy="1256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874A9-3BF7-4116-8B66-6251ADE58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284" y="4547459"/>
            <a:ext cx="955695" cy="10972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0E73C8-6679-4342-B072-6A99C8D07966}"/>
              </a:ext>
            </a:extLst>
          </p:cNvPr>
          <p:cNvSpPr txBox="1"/>
          <p:nvPr/>
        </p:nvSpPr>
        <p:spPr>
          <a:xfrm>
            <a:off x="10238294" y="4425138"/>
            <a:ext cx="1794770" cy="20147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600" dirty="0">
                <a:latin typeface="Calibri"/>
                <a:cs typeface="Calibri"/>
              </a:rPr>
              <a:t>F200L &amp; 325L (ROW)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Low-Cost 11n &amp; 11AC SM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4.9 to 6200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No dedicated SA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cs typeface="Calibri"/>
              </a:rPr>
              <a:t>Peak tput @80 ~400Mbps</a:t>
            </a:r>
          </a:p>
        </p:txBody>
      </p:sp>
    </p:spTree>
    <p:extLst>
      <p:ext uri="{BB962C8B-B14F-4D97-AF65-F5344CB8AC3E}">
        <p14:creationId xmlns:p14="http://schemas.microsoft.com/office/powerpoint/2010/main" val="25513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Force 300 Subscriber Module Portfolio Summary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8216" y="986297"/>
          <a:ext cx="11655567" cy="371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090">
                  <a:extLst>
                    <a:ext uri="{9D8B030D-6E8A-4147-A177-3AD203B41FA5}">
                      <a16:colId xmlns:a16="http://schemas.microsoft.com/office/drawing/2014/main" val="3214177739"/>
                    </a:ext>
                  </a:extLst>
                </a:gridCol>
                <a:gridCol w="1347469">
                  <a:extLst>
                    <a:ext uri="{9D8B030D-6E8A-4147-A177-3AD203B41FA5}">
                      <a16:colId xmlns:a16="http://schemas.microsoft.com/office/drawing/2014/main" val="339274176"/>
                    </a:ext>
                  </a:extLst>
                </a:gridCol>
                <a:gridCol w="1347469">
                  <a:extLst>
                    <a:ext uri="{9D8B030D-6E8A-4147-A177-3AD203B41FA5}">
                      <a16:colId xmlns:a16="http://schemas.microsoft.com/office/drawing/2014/main" val="3481159512"/>
                    </a:ext>
                  </a:extLst>
                </a:gridCol>
                <a:gridCol w="1911634">
                  <a:extLst>
                    <a:ext uri="{9D8B030D-6E8A-4147-A177-3AD203B41FA5}">
                      <a16:colId xmlns:a16="http://schemas.microsoft.com/office/drawing/2014/main" val="491039711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2196427871"/>
                    </a:ext>
                  </a:extLst>
                </a:gridCol>
                <a:gridCol w="1588961">
                  <a:extLst>
                    <a:ext uri="{9D8B030D-6E8A-4147-A177-3AD203B41FA5}">
                      <a16:colId xmlns:a16="http://schemas.microsoft.com/office/drawing/2014/main" val="3669107089"/>
                    </a:ext>
                  </a:extLst>
                </a:gridCol>
                <a:gridCol w="1497395">
                  <a:extLst>
                    <a:ext uri="{9D8B030D-6E8A-4147-A177-3AD203B41FA5}">
                      <a16:colId xmlns:a16="http://schemas.microsoft.com/office/drawing/2014/main" val="3816454737"/>
                    </a:ext>
                  </a:extLst>
                </a:gridCol>
                <a:gridCol w="1472585">
                  <a:extLst>
                    <a:ext uri="{9D8B030D-6E8A-4147-A177-3AD203B41FA5}">
                      <a16:colId xmlns:a16="http://schemas.microsoft.com/office/drawing/2014/main" val="1533002239"/>
                    </a:ext>
                  </a:extLst>
                </a:gridCol>
              </a:tblGrid>
              <a:tr h="38090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300-13L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300-13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300-16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300-19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300-25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300-19R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  <a:r>
                        <a:rPr lang="en-US" sz="1800" baseline="0"/>
                        <a:t>00  CSM</a:t>
                      </a:r>
                      <a:endParaRPr lang="en-US" sz="180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428116892"/>
                  </a:ext>
                </a:extLst>
              </a:tr>
              <a:tr h="91416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46381964"/>
                  </a:ext>
                </a:extLst>
              </a:tr>
              <a:tr h="653778">
                <a:tc>
                  <a:txBody>
                    <a:bodyPr/>
                    <a:lstStyle/>
                    <a:p>
                      <a:r>
                        <a:rPr lang="en-US" sz="1800"/>
                        <a:t>Form</a:t>
                      </a:r>
                      <a:r>
                        <a:rPr lang="en-US" sz="1800" baseline="0"/>
                        <a:t> Factor</a:t>
                      </a:r>
                      <a:endParaRPr lang="en-US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13 dBi </a:t>
                      </a:r>
                      <a:br>
                        <a:rPr lang="en-US" sz="1600"/>
                      </a:br>
                      <a:r>
                        <a:rPr lang="en-US" sz="1600"/>
                        <a:t>Panel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13 dBi </a:t>
                      </a:r>
                      <a:br>
                        <a:rPr lang="en-US" sz="1600"/>
                      </a:br>
                      <a:r>
                        <a:rPr lang="en-US" sz="1600"/>
                        <a:t>Panel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16 dBi </a:t>
                      </a:r>
                      <a:br>
                        <a:rPr lang="en-US" sz="1600"/>
                      </a:br>
                      <a:r>
                        <a:rPr lang="en-US" sz="1600"/>
                        <a:t>Panel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19 dBi</a:t>
                      </a:r>
                      <a:r>
                        <a:rPr lang="en-US" sz="1600" baseline="0"/>
                        <a:t> Panel</a:t>
                      </a:r>
                      <a:endParaRPr lang="en-US" sz="16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 dBi</a:t>
                      </a:r>
                      <a:r>
                        <a:rPr lang="en-US" sz="1600" baseline="0"/>
                        <a:t> </a:t>
                      </a:r>
                      <a:br>
                        <a:rPr lang="en-US" sz="1600" baseline="0"/>
                      </a:br>
                      <a:r>
                        <a:rPr lang="en-US" sz="1600" baseline="0"/>
                        <a:t>Dish</a:t>
                      </a:r>
                      <a:endParaRPr lang="en-US" sz="16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19 dBi </a:t>
                      </a:r>
                      <a:br>
                        <a:rPr lang="en-US" sz="1600"/>
                      </a:br>
                      <a:r>
                        <a:rPr lang="en-US" sz="1600"/>
                        <a:t>Panel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Connectorized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280924668"/>
                  </a:ext>
                </a:extLst>
              </a:tr>
              <a:tr h="1400953">
                <a:tc>
                  <a:txBody>
                    <a:bodyPr/>
                    <a:lstStyle/>
                    <a:p>
                      <a:r>
                        <a:rPr lang="en-US" sz="1800"/>
                        <a:t>Applications / Key Features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/>
                        <a:buChar char="•"/>
                      </a:pPr>
                      <a:r>
                        <a:rPr lang="en-US" sz="1200"/>
                        <a:t>Short-range</a:t>
                      </a:r>
                    </a:p>
                    <a:p>
                      <a:pPr marL="171450" indent="-171450" algn="ctr">
                        <a:buFont typeface="Arial"/>
                        <a:buChar char="•"/>
                      </a:pPr>
                      <a:r>
                        <a:rPr lang="en-US" sz="1200"/>
                        <a:t>SM or PTP</a:t>
                      </a:r>
                    </a:p>
                    <a:p>
                      <a:pPr marL="171450" lvl="0" indent="-171450" algn="ctr">
                        <a:buFont typeface="Arial"/>
                        <a:buChar char="•"/>
                      </a:pPr>
                      <a:r>
                        <a:rPr lang="en-US" sz="1200"/>
                        <a:t>Not available in N.America sales region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Short-range</a:t>
                      </a:r>
                    </a:p>
                    <a:p>
                      <a:pPr algn="ctr"/>
                      <a:r>
                        <a:rPr lang="en-US" sz="1200"/>
                        <a:t>SM or PTP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Mid-Range</a:t>
                      </a:r>
                    </a:p>
                    <a:p>
                      <a:pPr algn="ctr"/>
                      <a:r>
                        <a:rPr lang="en-US" sz="1200"/>
                        <a:t>SM or</a:t>
                      </a:r>
                      <a:r>
                        <a:rPr lang="en-US" sz="1200" baseline="0"/>
                        <a:t> PTP</a:t>
                      </a:r>
                      <a:endParaRPr lang="en-US" sz="12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Mid-Range</a:t>
                      </a:r>
                    </a:p>
                    <a:p>
                      <a:pPr algn="ctr"/>
                      <a:r>
                        <a:rPr lang="en-US" sz="1200"/>
                        <a:t>SM</a:t>
                      </a:r>
                      <a:r>
                        <a:rPr lang="en-US" sz="1200" baseline="0"/>
                        <a:t> or PTP</a:t>
                      </a:r>
                      <a:endParaRPr lang="en-US" sz="12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Long-Range</a:t>
                      </a:r>
                    </a:p>
                    <a:p>
                      <a:pPr algn="ctr"/>
                      <a:r>
                        <a:rPr lang="en-US" sz="1200"/>
                        <a:t>SM or PTP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Mid-Range</a:t>
                      </a:r>
                    </a:p>
                    <a:p>
                      <a:pPr algn="ctr"/>
                      <a:r>
                        <a:rPr lang="en-US" sz="1200"/>
                        <a:t>SM or PTP</a:t>
                      </a:r>
                    </a:p>
                    <a:p>
                      <a:pPr algn="ctr"/>
                      <a:r>
                        <a:rPr lang="en-US" sz="1200"/>
                        <a:t>+</a:t>
                      </a:r>
                      <a:r>
                        <a:rPr lang="en-US" sz="1200" baseline="0"/>
                        <a:t> 5/10 MHz PTP</a:t>
                      </a:r>
                    </a:p>
                    <a:p>
                      <a:pPr algn="ctr"/>
                      <a:r>
                        <a:rPr lang="en-US" sz="1200" baseline="0"/>
                        <a:t>+ Enterprise features (256AES, SNMPv3)</a:t>
                      </a:r>
                    </a:p>
                    <a:p>
                      <a:pPr algn="ctr"/>
                      <a:r>
                        <a:rPr lang="en-US" sz="1200" baseline="0"/>
                        <a:t>+ 4.9 GHz FCC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Long-range</a:t>
                      </a:r>
                    </a:p>
                    <a:p>
                      <a:pPr algn="ctr"/>
                      <a:r>
                        <a:rPr lang="en-US" sz="1200"/>
                        <a:t>SM</a:t>
                      </a:r>
                      <a:r>
                        <a:rPr lang="en-US" sz="1200" baseline="0"/>
                        <a:t> or PTP</a:t>
                      </a:r>
                    </a:p>
                    <a:p>
                      <a:pPr algn="ctr"/>
                      <a:r>
                        <a:rPr lang="en-US" sz="1200" baseline="0"/>
                        <a:t>Twistport compatible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732192180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r>
                        <a:rPr lang="en-US" sz="1800"/>
                        <a:t>IP Rating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IP55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IP55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IP55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IP55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IP55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IP67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IP67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45955001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27" y="1295957"/>
            <a:ext cx="730239" cy="1112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79" y="1470048"/>
            <a:ext cx="847082" cy="638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371" y="1467788"/>
            <a:ext cx="1111071" cy="606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46" y="1444670"/>
            <a:ext cx="642463" cy="71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062" y="1480540"/>
            <a:ext cx="642463" cy="710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110" y="1459136"/>
            <a:ext cx="478810" cy="7533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850607"/>
            <a:ext cx="77589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/>
              <a:t>All support: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/>
              <a:t>802.11ac Wave 2</a:t>
            </a:r>
            <a:endParaRPr lang="en-US" sz="1400" dirty="0"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/>
              <a:t>20/40/80 MHz channels up to 256QAM</a:t>
            </a:r>
            <a:endParaRPr lang="en-US" sz="1400" dirty="0"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/>
              <a:t>600 Mbps max capacity (300-13L = 400 Mbps)</a:t>
            </a:r>
            <a:endParaRPr lang="en-US" sz="1400" dirty="0"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/>
              <a:t>Synchronization with appropriate AP</a:t>
            </a:r>
            <a:endParaRPr lang="en-US" sz="1400" dirty="0"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7703" y="5096829"/>
            <a:ext cx="5306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400" dirty="0"/>
              <a:t>Compatible with </a:t>
            </a:r>
            <a:r>
              <a:rPr lang="en-US" sz="1400" dirty="0" err="1"/>
              <a:t>ePMP</a:t>
            </a:r>
            <a:r>
              <a:rPr lang="en-US" sz="1400" dirty="0"/>
              <a:t> 3000, 3000L, 2000 and 1000 Access Points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400" dirty="0"/>
              <a:t>LINKPlanner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400" dirty="0"/>
              <a:t>cnMaestro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400" dirty="0" err="1"/>
              <a:t>cnHeat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7A4654-2AEA-4203-8816-5D0C651C523A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A58D17FF-2885-4824-BE03-A34FC3A02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626" y="1454749"/>
            <a:ext cx="376052" cy="7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the ePMP Force 425 and Force 400C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26761" y="1745474"/>
            <a:ext cx="5731031" cy="4642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Target Markets / Applications</a:t>
            </a:r>
          </a:p>
          <a:p>
            <a:pPr lvl="1"/>
            <a:r>
              <a:rPr lang="en-US" sz="1800" dirty="0"/>
              <a:t>High-capacity Enterprise point to point</a:t>
            </a:r>
          </a:p>
          <a:p>
            <a:pPr lvl="1"/>
            <a:r>
              <a:rPr lang="en-US" sz="1800" dirty="0"/>
              <a:t>Low-cost WISP back-haul</a:t>
            </a:r>
          </a:p>
          <a:p>
            <a:pPr lvl="1"/>
            <a:r>
              <a:rPr lang="en-US" sz="1800" dirty="0"/>
              <a:t>GPON last mile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1800" dirty="0"/>
              <a:t>Key Specifications</a:t>
            </a:r>
          </a:p>
          <a:p>
            <a:pPr lvl="1"/>
            <a:r>
              <a:rPr lang="en-US" sz="1600" dirty="0"/>
              <a:t>Up to 1Gbps usable throughput</a:t>
            </a:r>
          </a:p>
          <a:p>
            <a:pPr lvl="1"/>
            <a:r>
              <a:rPr lang="en-US" sz="1600" dirty="0"/>
              <a:t>Sub 5 </a:t>
            </a:r>
            <a:r>
              <a:rPr lang="en-US" sz="1600" dirty="0" err="1"/>
              <a:t>ms</a:t>
            </a:r>
            <a:r>
              <a:rPr lang="en-US" sz="1600" dirty="0"/>
              <a:t> latency</a:t>
            </a:r>
          </a:p>
          <a:p>
            <a:pPr lvl="1"/>
            <a:r>
              <a:rPr lang="en-US" sz="1600" dirty="0"/>
              <a:t>4.9 to 6.135 GHz – </a:t>
            </a:r>
            <a:r>
              <a:rPr lang="en-US" sz="1600" b="1" dirty="0"/>
              <a:t>an additional~230MHz for ROW!</a:t>
            </a:r>
          </a:p>
          <a:p>
            <a:pPr lvl="1"/>
            <a:r>
              <a:rPr lang="en-US" sz="1600" dirty="0"/>
              <a:t>25 </a:t>
            </a:r>
            <a:r>
              <a:rPr lang="en-US" sz="1600" dirty="0" err="1"/>
              <a:t>dBi</a:t>
            </a:r>
            <a:r>
              <a:rPr lang="en-US" sz="1600" dirty="0"/>
              <a:t> integrated dish (</a:t>
            </a:r>
            <a:r>
              <a:rPr lang="en-US" sz="1600" b="1" dirty="0"/>
              <a:t>optional 28 </a:t>
            </a:r>
            <a:r>
              <a:rPr lang="en-US" sz="1600" b="1" dirty="0" err="1"/>
              <a:t>dBi</a:t>
            </a:r>
            <a:r>
              <a:rPr lang="en-US" sz="1600" b="1" dirty="0"/>
              <a:t> range extender - a first for Cambium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IP67 Ruggedization </a:t>
            </a:r>
          </a:p>
          <a:p>
            <a:pPr lvl="1"/>
            <a:r>
              <a:rPr lang="en-US" sz="1600" dirty="0"/>
              <a:t>GigE and SFP port (</a:t>
            </a:r>
            <a:r>
              <a:rPr lang="en-US" sz="1600" b="1" dirty="0"/>
              <a:t>optional GPON module – a first for Cambium</a:t>
            </a:r>
            <a:r>
              <a:rPr lang="en-US" sz="1600" dirty="0"/>
              <a:t>)</a:t>
            </a:r>
          </a:p>
          <a:p>
            <a:pPr marL="173038" lvl="1" indent="0">
              <a:buNone/>
            </a:pP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285043" y="1252091"/>
            <a:ext cx="306144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Gigabit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Last-mile Fiber alternative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4451" y="5872529"/>
            <a:ext cx="135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Force 425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23582" y="5554833"/>
            <a:ext cx="167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Force 400C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AE8D7-234C-44D7-8BFC-C50F946A4A1F}"/>
              </a:ext>
            </a:extLst>
          </p:cNvPr>
          <p:cNvSpPr txBox="1"/>
          <p:nvPr/>
        </p:nvSpPr>
        <p:spPr>
          <a:xfrm>
            <a:off x="188079" y="1205924"/>
            <a:ext cx="74377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Industry first proprietary point to point product based on 802.11ax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490" y="1166889"/>
            <a:ext cx="2879834" cy="4757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245" y="2607956"/>
            <a:ext cx="1345325" cy="2606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3315" y="2607956"/>
            <a:ext cx="704194" cy="27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5"/>
          <p:cNvSpPr txBox="1">
            <a:spLocks noChangeArrowheads="1"/>
          </p:cNvSpPr>
          <p:nvPr/>
        </p:nvSpPr>
        <p:spPr bwMode="auto">
          <a:xfrm>
            <a:off x="8223846" y="1261871"/>
            <a:ext cx="118368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/>
              <a:t>Compatibility to 11ac/11n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76302" y="1090613"/>
            <a:ext cx="9525" cy="52641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85827" y="6324601"/>
            <a:ext cx="9774237" cy="301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8251" y="6373814"/>
            <a:ext cx="4400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99" b="1" dirty="0"/>
              <a:t>Performance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593849" y="3362325"/>
            <a:ext cx="43989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99" b="1" dirty="0"/>
              <a:t>Interference mitigation</a:t>
            </a:r>
          </a:p>
        </p:txBody>
      </p:sp>
      <p:pic>
        <p:nvPicPr>
          <p:cNvPr id="35847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702050"/>
            <a:ext cx="6858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4851401"/>
            <a:ext cx="13509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2" y="2257425"/>
            <a:ext cx="6873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6" y="3498850"/>
            <a:ext cx="147796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4" y="1636713"/>
            <a:ext cx="96202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77" y="1179514"/>
            <a:ext cx="17541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rc 30"/>
          <p:cNvSpPr/>
          <p:nvPr/>
        </p:nvSpPr>
        <p:spPr>
          <a:xfrm rot="16450187">
            <a:off x="3444083" y="4040982"/>
            <a:ext cx="1303337" cy="1606550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35855" name="TextBox 31"/>
          <p:cNvSpPr txBox="1">
            <a:spLocks noChangeArrowheads="1"/>
          </p:cNvSpPr>
          <p:nvPr/>
        </p:nvSpPr>
        <p:spPr bwMode="auto">
          <a:xfrm>
            <a:off x="3275014" y="4511676"/>
            <a:ext cx="10080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/>
              <a:t>Backwards compatible SMs</a:t>
            </a:r>
          </a:p>
        </p:txBody>
      </p:sp>
      <p:sp>
        <p:nvSpPr>
          <p:cNvPr id="34" name="Arc 33"/>
          <p:cNvSpPr/>
          <p:nvPr/>
        </p:nvSpPr>
        <p:spPr>
          <a:xfrm rot="16923223">
            <a:off x="5995856" y="2300983"/>
            <a:ext cx="1575718" cy="2042275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35859" name="TextBox 36"/>
          <p:cNvSpPr txBox="1">
            <a:spLocks noChangeArrowheads="1"/>
          </p:cNvSpPr>
          <p:nvPr/>
        </p:nvSpPr>
        <p:spPr bwMode="auto">
          <a:xfrm>
            <a:off x="5654957" y="1804196"/>
            <a:ext cx="1168156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/>
              <a:t>Compatibility to 11ac in 11n + mode</a:t>
            </a:r>
          </a:p>
        </p:txBody>
      </p:sp>
      <p:sp>
        <p:nvSpPr>
          <p:cNvPr id="38" name="Arc 37"/>
          <p:cNvSpPr/>
          <p:nvPr/>
        </p:nvSpPr>
        <p:spPr>
          <a:xfrm rot="16923223">
            <a:off x="8561388" y="2071688"/>
            <a:ext cx="1155700" cy="1270000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en-US" sz="1799"/>
          </a:p>
        </p:txBody>
      </p:sp>
      <p:cxnSp>
        <p:nvCxnSpPr>
          <p:cNvPr id="41" name="Straight Connector 40"/>
          <p:cNvCxnSpPr/>
          <p:nvPr/>
        </p:nvCxnSpPr>
        <p:spPr>
          <a:xfrm>
            <a:off x="1327151" y="1179513"/>
            <a:ext cx="9251950" cy="3929062"/>
          </a:xfrm>
          <a:prstGeom prst="line">
            <a:avLst/>
          </a:prstGeom>
          <a:ln w="28575">
            <a:solidFill>
              <a:schemeClr val="accent1">
                <a:alpha val="33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412032">
            <a:off x="1743077" y="2024064"/>
            <a:ext cx="2746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99" b="1" dirty="0"/>
              <a:t>Mbps/$</a:t>
            </a:r>
          </a:p>
        </p:txBody>
      </p:sp>
      <p:sp>
        <p:nvSpPr>
          <p:cNvPr id="43" name="TextBox 42"/>
          <p:cNvSpPr txBox="1"/>
          <p:nvPr/>
        </p:nvSpPr>
        <p:spPr>
          <a:xfrm rot="1412032">
            <a:off x="7686677" y="4545014"/>
            <a:ext cx="2746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99" b="1" dirty="0"/>
              <a:t>Mbps/$</a:t>
            </a:r>
          </a:p>
        </p:txBody>
      </p:sp>
      <p:pic>
        <p:nvPicPr>
          <p:cNvPr id="35865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754314"/>
            <a:ext cx="16398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528172" y="1159852"/>
            <a:ext cx="8387513" cy="4249057"/>
          </a:xfrm>
          <a:custGeom>
            <a:avLst/>
            <a:gdLst>
              <a:gd name="connsiteX0" fmla="*/ 0 w 8387513"/>
              <a:gd name="connsiteY0" fmla="*/ 4249057 h 4249057"/>
              <a:gd name="connsiteX1" fmla="*/ 8353586 w 8387513"/>
              <a:gd name="connsiteY1" fmla="*/ 173003 h 4249057"/>
              <a:gd name="connsiteX2" fmla="*/ 2960176 w 8387513"/>
              <a:gd name="connsiteY2" fmla="*/ 761939 h 4249057"/>
              <a:gd name="connsiteX3" fmla="*/ 3254644 w 8387513"/>
              <a:gd name="connsiteY3" fmla="*/ 831681 h 424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513" h="4249057">
                <a:moveTo>
                  <a:pt x="0" y="4249057"/>
                </a:moveTo>
                <a:cubicBezTo>
                  <a:pt x="3930111" y="2501623"/>
                  <a:pt x="7860223" y="754189"/>
                  <a:pt x="8353586" y="173003"/>
                </a:cubicBezTo>
                <a:cubicBezTo>
                  <a:pt x="8846949" y="-408183"/>
                  <a:pt x="3810000" y="652159"/>
                  <a:pt x="2960176" y="761939"/>
                </a:cubicBezTo>
                <a:cubicBezTo>
                  <a:pt x="2110352" y="871719"/>
                  <a:pt x="2682498" y="851700"/>
                  <a:pt x="3254644" y="83168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857666" y="2008973"/>
            <a:ext cx="6337271" cy="3074991"/>
          </a:xfrm>
          <a:custGeom>
            <a:avLst/>
            <a:gdLst>
              <a:gd name="connsiteX0" fmla="*/ 0 w 8191500"/>
              <a:gd name="connsiteY0" fmla="*/ 4714875 h 4724400"/>
              <a:gd name="connsiteX1" fmla="*/ 104775 w 8191500"/>
              <a:gd name="connsiteY1" fmla="*/ 4724400 h 4724400"/>
              <a:gd name="connsiteX2" fmla="*/ 2400300 w 8191500"/>
              <a:gd name="connsiteY2" fmla="*/ 4619625 h 4724400"/>
              <a:gd name="connsiteX3" fmla="*/ 5076825 w 8191500"/>
              <a:gd name="connsiteY3" fmla="*/ 4000500 h 4724400"/>
              <a:gd name="connsiteX4" fmla="*/ 6610350 w 8191500"/>
              <a:gd name="connsiteY4" fmla="*/ 3162300 h 4724400"/>
              <a:gd name="connsiteX5" fmla="*/ 7572375 w 8191500"/>
              <a:gd name="connsiteY5" fmla="*/ 1952625 h 4724400"/>
              <a:gd name="connsiteX6" fmla="*/ 8191500 w 8191500"/>
              <a:gd name="connsiteY6" fmla="*/ 0 h 4724400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610350 w 8191500"/>
              <a:gd name="connsiteY4" fmla="*/ 3162300 h 4739204"/>
              <a:gd name="connsiteX5" fmla="*/ 7572375 w 8191500"/>
              <a:gd name="connsiteY5" fmla="*/ 1952625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572375 w 8191500"/>
              <a:gd name="connsiteY5" fmla="*/ 1952625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255467 w 8191500"/>
              <a:gd name="connsiteY5" fmla="*/ 1530349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354502 w 8191500"/>
              <a:gd name="connsiteY5" fmla="*/ 1578608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354502 w 8191500"/>
              <a:gd name="connsiteY5" fmla="*/ 1578608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443633 w 8191500"/>
              <a:gd name="connsiteY5" fmla="*/ 1699259 h 4739204"/>
              <a:gd name="connsiteX6" fmla="*/ 8191500 w 8191500"/>
              <a:gd name="connsiteY6" fmla="*/ 0 h 4739204"/>
              <a:gd name="connsiteX0" fmla="*/ 0 w 8191500"/>
              <a:gd name="connsiteY0" fmla="*/ 4714875 h 4739204"/>
              <a:gd name="connsiteX1" fmla="*/ 104775 w 8191500"/>
              <a:gd name="connsiteY1" fmla="*/ 4724400 h 4739204"/>
              <a:gd name="connsiteX2" fmla="*/ 2400300 w 8191500"/>
              <a:gd name="connsiteY2" fmla="*/ 4619625 h 4739204"/>
              <a:gd name="connsiteX3" fmla="*/ 4957984 w 8191500"/>
              <a:gd name="connsiteY3" fmla="*/ 3554094 h 4739204"/>
              <a:gd name="connsiteX4" fmla="*/ 6441992 w 8191500"/>
              <a:gd name="connsiteY4" fmla="*/ 2559048 h 4739204"/>
              <a:gd name="connsiteX5" fmla="*/ 7443633 w 8191500"/>
              <a:gd name="connsiteY5" fmla="*/ 1699259 h 4739204"/>
              <a:gd name="connsiteX6" fmla="*/ 8191500 w 8191500"/>
              <a:gd name="connsiteY6" fmla="*/ 0 h 4739204"/>
              <a:gd name="connsiteX0" fmla="*/ 796436 w 8086725"/>
              <a:gd name="connsiteY0" fmla="*/ 4739004 h 4739204"/>
              <a:gd name="connsiteX1" fmla="*/ 0 w 8086725"/>
              <a:gd name="connsiteY1" fmla="*/ 4724400 h 4739204"/>
              <a:gd name="connsiteX2" fmla="*/ 2295525 w 8086725"/>
              <a:gd name="connsiteY2" fmla="*/ 4619625 h 4739204"/>
              <a:gd name="connsiteX3" fmla="*/ 4853209 w 8086725"/>
              <a:gd name="connsiteY3" fmla="*/ 3554094 h 4739204"/>
              <a:gd name="connsiteX4" fmla="*/ 6337217 w 8086725"/>
              <a:gd name="connsiteY4" fmla="*/ 2559048 h 4739204"/>
              <a:gd name="connsiteX5" fmla="*/ 7338858 w 8086725"/>
              <a:gd name="connsiteY5" fmla="*/ 1699259 h 4739204"/>
              <a:gd name="connsiteX6" fmla="*/ 8086725 w 8086725"/>
              <a:gd name="connsiteY6" fmla="*/ 0 h 4739204"/>
              <a:gd name="connsiteX0" fmla="*/ 796436 w 8086725"/>
              <a:gd name="connsiteY0" fmla="*/ 4739004 h 4739204"/>
              <a:gd name="connsiteX1" fmla="*/ 0 w 8086725"/>
              <a:gd name="connsiteY1" fmla="*/ 4724400 h 4739204"/>
              <a:gd name="connsiteX2" fmla="*/ 2295525 w 8086725"/>
              <a:gd name="connsiteY2" fmla="*/ 4619625 h 4739204"/>
              <a:gd name="connsiteX3" fmla="*/ 4853209 w 8086725"/>
              <a:gd name="connsiteY3" fmla="*/ 3554094 h 4739204"/>
              <a:gd name="connsiteX4" fmla="*/ 6337217 w 8086725"/>
              <a:gd name="connsiteY4" fmla="*/ 2559048 h 4739204"/>
              <a:gd name="connsiteX5" fmla="*/ 7244205 w 8086725"/>
              <a:gd name="connsiteY5" fmla="*/ 1614540 h 4739204"/>
              <a:gd name="connsiteX6" fmla="*/ 8086725 w 8086725"/>
              <a:gd name="connsiteY6" fmla="*/ 0 h 4739204"/>
              <a:gd name="connsiteX0" fmla="*/ 796436 w 8086725"/>
              <a:gd name="connsiteY0" fmla="*/ 4739004 h 4739204"/>
              <a:gd name="connsiteX1" fmla="*/ 0 w 8086725"/>
              <a:gd name="connsiteY1" fmla="*/ 4724400 h 4739204"/>
              <a:gd name="connsiteX2" fmla="*/ 2295525 w 8086725"/>
              <a:gd name="connsiteY2" fmla="*/ 4619625 h 4739204"/>
              <a:gd name="connsiteX3" fmla="*/ 4853209 w 8086725"/>
              <a:gd name="connsiteY3" fmla="*/ 3554094 h 4739204"/>
              <a:gd name="connsiteX4" fmla="*/ 6105841 w 8086725"/>
              <a:gd name="connsiteY4" fmla="*/ 2559048 h 4739204"/>
              <a:gd name="connsiteX5" fmla="*/ 7244205 w 8086725"/>
              <a:gd name="connsiteY5" fmla="*/ 1614540 h 4739204"/>
              <a:gd name="connsiteX6" fmla="*/ 8086725 w 8086725"/>
              <a:gd name="connsiteY6" fmla="*/ 0 h 4739204"/>
              <a:gd name="connsiteX0" fmla="*/ 796436 w 8086725"/>
              <a:gd name="connsiteY0" fmla="*/ 4739004 h 4739204"/>
              <a:gd name="connsiteX1" fmla="*/ 0 w 8086725"/>
              <a:gd name="connsiteY1" fmla="*/ 4724400 h 4739204"/>
              <a:gd name="connsiteX2" fmla="*/ 2295525 w 8086725"/>
              <a:gd name="connsiteY2" fmla="*/ 4619625 h 4739204"/>
              <a:gd name="connsiteX3" fmla="*/ 4853209 w 8086725"/>
              <a:gd name="connsiteY3" fmla="*/ 3554094 h 4739204"/>
              <a:gd name="connsiteX4" fmla="*/ 6105841 w 8086725"/>
              <a:gd name="connsiteY4" fmla="*/ 2559048 h 4739204"/>
              <a:gd name="connsiteX5" fmla="*/ 7160069 w 8086725"/>
              <a:gd name="connsiteY5" fmla="*/ 1517717 h 4739204"/>
              <a:gd name="connsiteX6" fmla="*/ 8086725 w 8086725"/>
              <a:gd name="connsiteY6" fmla="*/ 0 h 4739204"/>
              <a:gd name="connsiteX0" fmla="*/ 796436 w 8086725"/>
              <a:gd name="connsiteY0" fmla="*/ 4739004 h 4739204"/>
              <a:gd name="connsiteX1" fmla="*/ 0 w 8086725"/>
              <a:gd name="connsiteY1" fmla="*/ 4724400 h 4739204"/>
              <a:gd name="connsiteX2" fmla="*/ 2295525 w 8086725"/>
              <a:gd name="connsiteY2" fmla="*/ 4619625 h 4739204"/>
              <a:gd name="connsiteX3" fmla="*/ 4853209 w 8086725"/>
              <a:gd name="connsiteY3" fmla="*/ 3554094 h 4739204"/>
              <a:gd name="connsiteX4" fmla="*/ 6105841 w 8086725"/>
              <a:gd name="connsiteY4" fmla="*/ 2559048 h 4739204"/>
              <a:gd name="connsiteX5" fmla="*/ 7160069 w 8086725"/>
              <a:gd name="connsiteY5" fmla="*/ 1517717 h 4739204"/>
              <a:gd name="connsiteX6" fmla="*/ 8086725 w 8086725"/>
              <a:gd name="connsiteY6" fmla="*/ 0 h 4739204"/>
              <a:gd name="connsiteX0" fmla="*/ 796436 w 7971037"/>
              <a:gd name="connsiteY0" fmla="*/ 4617975 h 4618175"/>
              <a:gd name="connsiteX1" fmla="*/ 0 w 7971037"/>
              <a:gd name="connsiteY1" fmla="*/ 4603371 h 4618175"/>
              <a:gd name="connsiteX2" fmla="*/ 2295525 w 7971037"/>
              <a:gd name="connsiteY2" fmla="*/ 4498596 h 4618175"/>
              <a:gd name="connsiteX3" fmla="*/ 4853209 w 7971037"/>
              <a:gd name="connsiteY3" fmla="*/ 3433065 h 4618175"/>
              <a:gd name="connsiteX4" fmla="*/ 6105841 w 7971037"/>
              <a:gd name="connsiteY4" fmla="*/ 2438019 h 4618175"/>
              <a:gd name="connsiteX5" fmla="*/ 7160069 w 7971037"/>
              <a:gd name="connsiteY5" fmla="*/ 1396688 h 4618175"/>
              <a:gd name="connsiteX6" fmla="*/ 7971037 w 7971037"/>
              <a:gd name="connsiteY6" fmla="*/ 0 h 4618175"/>
              <a:gd name="connsiteX0" fmla="*/ 796436 w 7971037"/>
              <a:gd name="connsiteY0" fmla="*/ 4617975 h 4618175"/>
              <a:gd name="connsiteX1" fmla="*/ 0 w 7971037"/>
              <a:gd name="connsiteY1" fmla="*/ 4603371 h 4618175"/>
              <a:gd name="connsiteX2" fmla="*/ 2295525 w 7971037"/>
              <a:gd name="connsiteY2" fmla="*/ 4498596 h 4618175"/>
              <a:gd name="connsiteX3" fmla="*/ 4853209 w 7971037"/>
              <a:gd name="connsiteY3" fmla="*/ 3433065 h 4618175"/>
              <a:gd name="connsiteX4" fmla="*/ 6105841 w 7971037"/>
              <a:gd name="connsiteY4" fmla="*/ 2438019 h 4618175"/>
              <a:gd name="connsiteX5" fmla="*/ 7160069 w 7971037"/>
              <a:gd name="connsiteY5" fmla="*/ 1396688 h 4618175"/>
              <a:gd name="connsiteX6" fmla="*/ 7971037 w 7971037"/>
              <a:gd name="connsiteY6" fmla="*/ 0 h 46181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7 w 7971037"/>
              <a:gd name="connsiteY3" fmla="*/ 3704775 h 4617975"/>
              <a:gd name="connsiteX4" fmla="*/ 4853209 w 7971037"/>
              <a:gd name="connsiteY4" fmla="*/ 3433065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7 w 7971037"/>
              <a:gd name="connsiteY3" fmla="*/ 3704775 h 4617975"/>
              <a:gd name="connsiteX4" fmla="*/ 4853209 w 7971037"/>
              <a:gd name="connsiteY4" fmla="*/ 3396756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7 w 7971037"/>
              <a:gd name="connsiteY3" fmla="*/ 3704775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7 w 7971037"/>
              <a:gd name="connsiteY3" fmla="*/ 3704775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7 w 7971037"/>
              <a:gd name="connsiteY3" fmla="*/ 3704775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8 w 7971037"/>
              <a:gd name="connsiteY3" fmla="*/ 3716878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8 w 7971037"/>
              <a:gd name="connsiteY3" fmla="*/ 3716878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796436 w 7971037"/>
              <a:gd name="connsiteY0" fmla="*/ 4617975 h 4617975"/>
              <a:gd name="connsiteX1" fmla="*/ 0 w 7971037"/>
              <a:gd name="connsiteY1" fmla="*/ 4603371 h 4617975"/>
              <a:gd name="connsiteX2" fmla="*/ 2295525 w 7971037"/>
              <a:gd name="connsiteY2" fmla="*/ 4498596 h 4617975"/>
              <a:gd name="connsiteX3" fmla="*/ 4358968 w 7971037"/>
              <a:gd name="connsiteY3" fmla="*/ 3716878 h 4617975"/>
              <a:gd name="connsiteX4" fmla="*/ 4884760 w 7971037"/>
              <a:gd name="connsiteY4" fmla="*/ 3445168 h 4617975"/>
              <a:gd name="connsiteX5" fmla="*/ 6105841 w 7971037"/>
              <a:gd name="connsiteY5" fmla="*/ 2438019 h 4617975"/>
              <a:gd name="connsiteX6" fmla="*/ 7160069 w 7971037"/>
              <a:gd name="connsiteY6" fmla="*/ 1396688 h 4617975"/>
              <a:gd name="connsiteX7" fmla="*/ 7971037 w 7971037"/>
              <a:gd name="connsiteY7" fmla="*/ 0 h 4617975"/>
              <a:gd name="connsiteX0" fmla="*/ 586095 w 7760696"/>
              <a:gd name="connsiteY0" fmla="*/ 4617975 h 4639680"/>
              <a:gd name="connsiteX1" fmla="*/ 0 w 7760696"/>
              <a:gd name="connsiteY1" fmla="*/ 4639680 h 4639680"/>
              <a:gd name="connsiteX2" fmla="*/ 2085184 w 7760696"/>
              <a:gd name="connsiteY2" fmla="*/ 4498596 h 4639680"/>
              <a:gd name="connsiteX3" fmla="*/ 4148627 w 7760696"/>
              <a:gd name="connsiteY3" fmla="*/ 3716878 h 4639680"/>
              <a:gd name="connsiteX4" fmla="*/ 4674419 w 7760696"/>
              <a:gd name="connsiteY4" fmla="*/ 3445168 h 4639680"/>
              <a:gd name="connsiteX5" fmla="*/ 5895500 w 7760696"/>
              <a:gd name="connsiteY5" fmla="*/ 2438019 h 4639680"/>
              <a:gd name="connsiteX6" fmla="*/ 6949728 w 7760696"/>
              <a:gd name="connsiteY6" fmla="*/ 1396688 h 4639680"/>
              <a:gd name="connsiteX7" fmla="*/ 7760696 w 7760696"/>
              <a:gd name="connsiteY7" fmla="*/ 0 h 4639680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85184 w 7539838"/>
              <a:gd name="connsiteY2" fmla="*/ 4559110 h 4700194"/>
              <a:gd name="connsiteX3" fmla="*/ 4148627 w 7539838"/>
              <a:gd name="connsiteY3" fmla="*/ 3777392 h 4700194"/>
              <a:gd name="connsiteX4" fmla="*/ 4674419 w 7539838"/>
              <a:gd name="connsiteY4" fmla="*/ 3505682 h 4700194"/>
              <a:gd name="connsiteX5" fmla="*/ 5895500 w 7539838"/>
              <a:gd name="connsiteY5" fmla="*/ 2498533 h 4700194"/>
              <a:gd name="connsiteX6" fmla="*/ 6949728 w 7539838"/>
              <a:gd name="connsiteY6" fmla="*/ 1457202 h 4700194"/>
              <a:gd name="connsiteX7" fmla="*/ 7539838 w 7539838"/>
              <a:gd name="connsiteY7" fmla="*/ 0 h 4700194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85184 w 7539838"/>
              <a:gd name="connsiteY2" fmla="*/ 4559110 h 4700194"/>
              <a:gd name="connsiteX3" fmla="*/ 4148627 w 7539838"/>
              <a:gd name="connsiteY3" fmla="*/ 3777392 h 4700194"/>
              <a:gd name="connsiteX4" fmla="*/ 4674419 w 7539838"/>
              <a:gd name="connsiteY4" fmla="*/ 3505682 h 4700194"/>
              <a:gd name="connsiteX5" fmla="*/ 5895500 w 7539838"/>
              <a:gd name="connsiteY5" fmla="*/ 2498533 h 4700194"/>
              <a:gd name="connsiteX6" fmla="*/ 6865591 w 7539838"/>
              <a:gd name="connsiteY6" fmla="*/ 1420894 h 4700194"/>
              <a:gd name="connsiteX7" fmla="*/ 7539838 w 7539838"/>
              <a:gd name="connsiteY7" fmla="*/ 0 h 4700194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85184 w 7539838"/>
              <a:gd name="connsiteY2" fmla="*/ 4559110 h 4700194"/>
              <a:gd name="connsiteX3" fmla="*/ 4148627 w 7539838"/>
              <a:gd name="connsiteY3" fmla="*/ 3777392 h 4700194"/>
              <a:gd name="connsiteX4" fmla="*/ 4674419 w 7539838"/>
              <a:gd name="connsiteY4" fmla="*/ 3505682 h 4700194"/>
              <a:gd name="connsiteX5" fmla="*/ 5874465 w 7539838"/>
              <a:gd name="connsiteY5" fmla="*/ 2438020 h 4700194"/>
              <a:gd name="connsiteX6" fmla="*/ 6865591 w 7539838"/>
              <a:gd name="connsiteY6" fmla="*/ 1420894 h 4700194"/>
              <a:gd name="connsiteX7" fmla="*/ 7539838 w 7539838"/>
              <a:gd name="connsiteY7" fmla="*/ 0 h 4700194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85184 w 7539838"/>
              <a:gd name="connsiteY2" fmla="*/ 4559110 h 4700194"/>
              <a:gd name="connsiteX3" fmla="*/ 4148627 w 7539838"/>
              <a:gd name="connsiteY3" fmla="*/ 3777392 h 4700194"/>
              <a:gd name="connsiteX4" fmla="*/ 4642868 w 7539838"/>
              <a:gd name="connsiteY4" fmla="*/ 3420962 h 4700194"/>
              <a:gd name="connsiteX5" fmla="*/ 5874465 w 7539838"/>
              <a:gd name="connsiteY5" fmla="*/ 2438020 h 4700194"/>
              <a:gd name="connsiteX6" fmla="*/ 6865591 w 7539838"/>
              <a:gd name="connsiteY6" fmla="*/ 1420894 h 4700194"/>
              <a:gd name="connsiteX7" fmla="*/ 7539838 w 7539838"/>
              <a:gd name="connsiteY7" fmla="*/ 0 h 4700194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85184 w 7539838"/>
              <a:gd name="connsiteY2" fmla="*/ 4559110 h 4700194"/>
              <a:gd name="connsiteX3" fmla="*/ 4138109 w 7539838"/>
              <a:gd name="connsiteY3" fmla="*/ 3741084 h 4700194"/>
              <a:gd name="connsiteX4" fmla="*/ 4642868 w 7539838"/>
              <a:gd name="connsiteY4" fmla="*/ 3420962 h 4700194"/>
              <a:gd name="connsiteX5" fmla="*/ 5874465 w 7539838"/>
              <a:gd name="connsiteY5" fmla="*/ 2438020 h 4700194"/>
              <a:gd name="connsiteX6" fmla="*/ 6865591 w 7539838"/>
              <a:gd name="connsiteY6" fmla="*/ 1420894 h 4700194"/>
              <a:gd name="connsiteX7" fmla="*/ 7539838 w 7539838"/>
              <a:gd name="connsiteY7" fmla="*/ 0 h 4700194"/>
              <a:gd name="connsiteX0" fmla="*/ 586095 w 7539838"/>
              <a:gd name="connsiteY0" fmla="*/ 4678489 h 4700194"/>
              <a:gd name="connsiteX1" fmla="*/ 0 w 7539838"/>
              <a:gd name="connsiteY1" fmla="*/ 4700194 h 4700194"/>
              <a:gd name="connsiteX2" fmla="*/ 2095701 w 7539838"/>
              <a:gd name="connsiteY2" fmla="*/ 4510699 h 4700194"/>
              <a:gd name="connsiteX3" fmla="*/ 4138109 w 7539838"/>
              <a:gd name="connsiteY3" fmla="*/ 3741084 h 4700194"/>
              <a:gd name="connsiteX4" fmla="*/ 4642868 w 7539838"/>
              <a:gd name="connsiteY4" fmla="*/ 3420962 h 4700194"/>
              <a:gd name="connsiteX5" fmla="*/ 5874465 w 7539838"/>
              <a:gd name="connsiteY5" fmla="*/ 2438020 h 4700194"/>
              <a:gd name="connsiteX6" fmla="*/ 6865591 w 7539838"/>
              <a:gd name="connsiteY6" fmla="*/ 1420894 h 4700194"/>
              <a:gd name="connsiteX7" fmla="*/ 7539838 w 7539838"/>
              <a:gd name="connsiteY7" fmla="*/ 0 h 4700194"/>
              <a:gd name="connsiteX0" fmla="*/ 586095 w 7361047"/>
              <a:gd name="connsiteY0" fmla="*/ 4678489 h 4700194"/>
              <a:gd name="connsiteX1" fmla="*/ 0 w 7361047"/>
              <a:gd name="connsiteY1" fmla="*/ 4700194 h 4700194"/>
              <a:gd name="connsiteX2" fmla="*/ 2095701 w 7361047"/>
              <a:gd name="connsiteY2" fmla="*/ 4510699 h 4700194"/>
              <a:gd name="connsiteX3" fmla="*/ 4138109 w 7361047"/>
              <a:gd name="connsiteY3" fmla="*/ 3741084 h 4700194"/>
              <a:gd name="connsiteX4" fmla="*/ 4642868 w 7361047"/>
              <a:gd name="connsiteY4" fmla="*/ 3420962 h 4700194"/>
              <a:gd name="connsiteX5" fmla="*/ 5874465 w 7361047"/>
              <a:gd name="connsiteY5" fmla="*/ 2438020 h 4700194"/>
              <a:gd name="connsiteX6" fmla="*/ 6865591 w 7361047"/>
              <a:gd name="connsiteY6" fmla="*/ 1420894 h 4700194"/>
              <a:gd name="connsiteX7" fmla="*/ 7361047 w 7361047"/>
              <a:gd name="connsiteY7" fmla="*/ 0 h 4700194"/>
              <a:gd name="connsiteX0" fmla="*/ 586095 w 7361047"/>
              <a:gd name="connsiteY0" fmla="*/ 4678489 h 4700194"/>
              <a:gd name="connsiteX1" fmla="*/ 0 w 7361047"/>
              <a:gd name="connsiteY1" fmla="*/ 4700194 h 4700194"/>
              <a:gd name="connsiteX2" fmla="*/ 2095701 w 7361047"/>
              <a:gd name="connsiteY2" fmla="*/ 4510699 h 4700194"/>
              <a:gd name="connsiteX3" fmla="*/ 4138109 w 7361047"/>
              <a:gd name="connsiteY3" fmla="*/ 3741084 h 4700194"/>
              <a:gd name="connsiteX4" fmla="*/ 4642868 w 7361047"/>
              <a:gd name="connsiteY4" fmla="*/ 3420962 h 4700194"/>
              <a:gd name="connsiteX5" fmla="*/ 5874465 w 7361047"/>
              <a:gd name="connsiteY5" fmla="*/ 2438020 h 4700194"/>
              <a:gd name="connsiteX6" fmla="*/ 6865591 w 7361047"/>
              <a:gd name="connsiteY6" fmla="*/ 1420894 h 4700194"/>
              <a:gd name="connsiteX7" fmla="*/ 7361047 w 7361047"/>
              <a:gd name="connsiteY7" fmla="*/ 0 h 4700194"/>
              <a:gd name="connsiteX0" fmla="*/ 586095 w 7361047"/>
              <a:gd name="connsiteY0" fmla="*/ 4678489 h 4700194"/>
              <a:gd name="connsiteX1" fmla="*/ 0 w 7361047"/>
              <a:gd name="connsiteY1" fmla="*/ 4700194 h 4700194"/>
              <a:gd name="connsiteX2" fmla="*/ 2095701 w 7361047"/>
              <a:gd name="connsiteY2" fmla="*/ 4510699 h 4700194"/>
              <a:gd name="connsiteX3" fmla="*/ 4138109 w 7361047"/>
              <a:gd name="connsiteY3" fmla="*/ 3741084 h 4700194"/>
              <a:gd name="connsiteX4" fmla="*/ 4642868 w 7361047"/>
              <a:gd name="connsiteY4" fmla="*/ 3420962 h 4700194"/>
              <a:gd name="connsiteX5" fmla="*/ 5874465 w 7361047"/>
              <a:gd name="connsiteY5" fmla="*/ 2438020 h 4700194"/>
              <a:gd name="connsiteX6" fmla="*/ 6718353 w 7361047"/>
              <a:gd name="connsiteY6" fmla="*/ 1432997 h 4700194"/>
              <a:gd name="connsiteX7" fmla="*/ 7361047 w 7361047"/>
              <a:gd name="connsiteY7" fmla="*/ 0 h 470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1047" h="4700194">
                <a:moveTo>
                  <a:pt x="586095" y="4678489"/>
                </a:moveTo>
                <a:lnTo>
                  <a:pt x="0" y="4700194"/>
                </a:lnTo>
                <a:cubicBezTo>
                  <a:pt x="400050" y="4684319"/>
                  <a:pt x="1406016" y="4670551"/>
                  <a:pt x="2095701" y="4510699"/>
                </a:cubicBezTo>
                <a:cubicBezTo>
                  <a:pt x="2785386" y="4350847"/>
                  <a:pt x="3711828" y="3918672"/>
                  <a:pt x="4138109" y="3741084"/>
                </a:cubicBezTo>
                <a:cubicBezTo>
                  <a:pt x="4574906" y="3502981"/>
                  <a:pt x="4353475" y="3638139"/>
                  <a:pt x="4642868" y="3420962"/>
                </a:cubicBezTo>
                <a:cubicBezTo>
                  <a:pt x="4932261" y="3203785"/>
                  <a:pt x="5528551" y="2769348"/>
                  <a:pt x="5874465" y="2438020"/>
                </a:cubicBezTo>
                <a:cubicBezTo>
                  <a:pt x="6220379" y="2106693"/>
                  <a:pt x="6412760" y="1827181"/>
                  <a:pt x="6718353" y="1432997"/>
                </a:cubicBezTo>
                <a:cubicBezTo>
                  <a:pt x="7051202" y="905948"/>
                  <a:pt x="7130662" y="700684"/>
                  <a:pt x="7361047" y="0"/>
                </a:cubicBezTo>
              </a:path>
            </a:pathLst>
          </a:custGeom>
          <a:noFill/>
          <a:ln w="79375" cap="sq" cmpd="sng">
            <a:solidFill>
              <a:srgbClr val="41719C"/>
            </a:solidFill>
            <a:round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94012" y="4653322"/>
            <a:ext cx="1172649" cy="276999"/>
          </a:xfrm>
          <a:prstGeom prst="rect">
            <a:avLst/>
          </a:prstGeom>
          <a:solidFill>
            <a:srgbClr val="009ADD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200+ Mbps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14651" y="3427063"/>
            <a:ext cx="1879031" cy="830997"/>
          </a:xfrm>
          <a:prstGeom prst="rect">
            <a:avLst/>
          </a:prstGeom>
          <a:solidFill>
            <a:srgbClr val="009AD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200+ Mbps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w/Interference Mitigation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51433" y="1593320"/>
            <a:ext cx="2242144" cy="830997"/>
          </a:xfrm>
          <a:prstGeom prst="rect">
            <a:avLst/>
          </a:prstGeom>
          <a:solidFill>
            <a:srgbClr val="009AD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&gt;1 </a:t>
            </a:r>
            <a:r>
              <a:rPr lang="en-US" dirty="0" err="1">
                <a:solidFill>
                  <a:schemeClr val="bg1"/>
                </a:solidFill>
              </a:rPr>
              <a:t>Gbps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w/ 4X4 MU-MIMO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256 QAM/80 MHz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23028" y="2102605"/>
            <a:ext cx="2373711" cy="104644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802.11ax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8x8  MU-MIMO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OFDMA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Multi Gigabit PMP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Gigabit PTP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584" y="9945"/>
            <a:ext cx="9545444" cy="1097279"/>
          </a:xfrm>
        </p:spPr>
        <p:txBody>
          <a:bodyPr/>
          <a:lstStyle/>
          <a:p>
            <a:r>
              <a:rPr lang="en-US" dirty="0" err="1"/>
              <a:t>ePMP</a:t>
            </a:r>
            <a:r>
              <a:rPr lang="en-US" dirty="0"/>
              <a:t> Evolution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98442" y="810429"/>
            <a:ext cx="3701124" cy="1143790"/>
            <a:chOff x="8198442" y="810429"/>
            <a:chExt cx="3701124" cy="1143790"/>
          </a:xfrm>
        </p:grpSpPr>
        <p:sp>
          <p:nvSpPr>
            <p:cNvPr id="35" name="Freeform 34"/>
            <p:cNvSpPr/>
            <p:nvPr/>
          </p:nvSpPr>
          <p:spPr>
            <a:xfrm rot="10553180">
              <a:off x="8198442" y="1282070"/>
              <a:ext cx="2104231" cy="672149"/>
            </a:xfrm>
            <a:custGeom>
              <a:avLst/>
              <a:gdLst>
                <a:gd name="connsiteX0" fmla="*/ 0 w 8191500"/>
                <a:gd name="connsiteY0" fmla="*/ 4714875 h 4724400"/>
                <a:gd name="connsiteX1" fmla="*/ 104775 w 8191500"/>
                <a:gd name="connsiteY1" fmla="*/ 4724400 h 4724400"/>
                <a:gd name="connsiteX2" fmla="*/ 2400300 w 8191500"/>
                <a:gd name="connsiteY2" fmla="*/ 4619625 h 4724400"/>
                <a:gd name="connsiteX3" fmla="*/ 5076825 w 8191500"/>
                <a:gd name="connsiteY3" fmla="*/ 4000500 h 4724400"/>
                <a:gd name="connsiteX4" fmla="*/ 6610350 w 8191500"/>
                <a:gd name="connsiteY4" fmla="*/ 3162300 h 4724400"/>
                <a:gd name="connsiteX5" fmla="*/ 7572375 w 8191500"/>
                <a:gd name="connsiteY5" fmla="*/ 1952625 h 4724400"/>
                <a:gd name="connsiteX6" fmla="*/ 8191500 w 8191500"/>
                <a:gd name="connsiteY6" fmla="*/ 0 h 4724400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610350 w 8191500"/>
                <a:gd name="connsiteY4" fmla="*/ 3162300 h 4739204"/>
                <a:gd name="connsiteX5" fmla="*/ 7572375 w 8191500"/>
                <a:gd name="connsiteY5" fmla="*/ 1952625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572375 w 8191500"/>
                <a:gd name="connsiteY5" fmla="*/ 1952625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255467 w 8191500"/>
                <a:gd name="connsiteY5" fmla="*/ 1530349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354502 w 8191500"/>
                <a:gd name="connsiteY5" fmla="*/ 1578608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354502 w 8191500"/>
                <a:gd name="connsiteY5" fmla="*/ 1578608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443633 w 8191500"/>
                <a:gd name="connsiteY5" fmla="*/ 1699259 h 4739204"/>
                <a:gd name="connsiteX6" fmla="*/ 8191500 w 8191500"/>
                <a:gd name="connsiteY6" fmla="*/ 0 h 4739204"/>
                <a:gd name="connsiteX0" fmla="*/ 0 w 8191500"/>
                <a:gd name="connsiteY0" fmla="*/ 4714875 h 4739204"/>
                <a:gd name="connsiteX1" fmla="*/ 104775 w 8191500"/>
                <a:gd name="connsiteY1" fmla="*/ 4724400 h 4739204"/>
                <a:gd name="connsiteX2" fmla="*/ 2400300 w 8191500"/>
                <a:gd name="connsiteY2" fmla="*/ 4619625 h 4739204"/>
                <a:gd name="connsiteX3" fmla="*/ 4957984 w 8191500"/>
                <a:gd name="connsiteY3" fmla="*/ 3554094 h 4739204"/>
                <a:gd name="connsiteX4" fmla="*/ 6441992 w 8191500"/>
                <a:gd name="connsiteY4" fmla="*/ 2559048 h 4739204"/>
                <a:gd name="connsiteX5" fmla="*/ 7443633 w 8191500"/>
                <a:gd name="connsiteY5" fmla="*/ 1699259 h 4739204"/>
                <a:gd name="connsiteX6" fmla="*/ 8191500 w 8191500"/>
                <a:gd name="connsiteY6" fmla="*/ 0 h 4739204"/>
                <a:gd name="connsiteX0" fmla="*/ 796436 w 8086725"/>
                <a:gd name="connsiteY0" fmla="*/ 4739004 h 4739204"/>
                <a:gd name="connsiteX1" fmla="*/ 0 w 8086725"/>
                <a:gd name="connsiteY1" fmla="*/ 4724400 h 4739204"/>
                <a:gd name="connsiteX2" fmla="*/ 2295525 w 8086725"/>
                <a:gd name="connsiteY2" fmla="*/ 4619625 h 4739204"/>
                <a:gd name="connsiteX3" fmla="*/ 4853209 w 8086725"/>
                <a:gd name="connsiteY3" fmla="*/ 3554094 h 4739204"/>
                <a:gd name="connsiteX4" fmla="*/ 6337217 w 8086725"/>
                <a:gd name="connsiteY4" fmla="*/ 2559048 h 4739204"/>
                <a:gd name="connsiteX5" fmla="*/ 7338858 w 8086725"/>
                <a:gd name="connsiteY5" fmla="*/ 1699259 h 4739204"/>
                <a:gd name="connsiteX6" fmla="*/ 8086725 w 8086725"/>
                <a:gd name="connsiteY6" fmla="*/ 0 h 4739204"/>
                <a:gd name="connsiteX0" fmla="*/ 796436 w 8086725"/>
                <a:gd name="connsiteY0" fmla="*/ 4739004 h 4739204"/>
                <a:gd name="connsiteX1" fmla="*/ 0 w 8086725"/>
                <a:gd name="connsiteY1" fmla="*/ 4724400 h 4739204"/>
                <a:gd name="connsiteX2" fmla="*/ 2295525 w 8086725"/>
                <a:gd name="connsiteY2" fmla="*/ 4619625 h 4739204"/>
                <a:gd name="connsiteX3" fmla="*/ 4853209 w 8086725"/>
                <a:gd name="connsiteY3" fmla="*/ 3554094 h 4739204"/>
                <a:gd name="connsiteX4" fmla="*/ 6337217 w 8086725"/>
                <a:gd name="connsiteY4" fmla="*/ 2559048 h 4739204"/>
                <a:gd name="connsiteX5" fmla="*/ 7244205 w 8086725"/>
                <a:gd name="connsiteY5" fmla="*/ 1614540 h 4739204"/>
                <a:gd name="connsiteX6" fmla="*/ 8086725 w 8086725"/>
                <a:gd name="connsiteY6" fmla="*/ 0 h 4739204"/>
                <a:gd name="connsiteX0" fmla="*/ 796436 w 8086725"/>
                <a:gd name="connsiteY0" fmla="*/ 4739004 h 4739204"/>
                <a:gd name="connsiteX1" fmla="*/ 0 w 8086725"/>
                <a:gd name="connsiteY1" fmla="*/ 4724400 h 4739204"/>
                <a:gd name="connsiteX2" fmla="*/ 2295525 w 8086725"/>
                <a:gd name="connsiteY2" fmla="*/ 4619625 h 4739204"/>
                <a:gd name="connsiteX3" fmla="*/ 4853209 w 8086725"/>
                <a:gd name="connsiteY3" fmla="*/ 3554094 h 4739204"/>
                <a:gd name="connsiteX4" fmla="*/ 6105841 w 8086725"/>
                <a:gd name="connsiteY4" fmla="*/ 2559048 h 4739204"/>
                <a:gd name="connsiteX5" fmla="*/ 7244205 w 8086725"/>
                <a:gd name="connsiteY5" fmla="*/ 1614540 h 4739204"/>
                <a:gd name="connsiteX6" fmla="*/ 8086725 w 8086725"/>
                <a:gd name="connsiteY6" fmla="*/ 0 h 4739204"/>
                <a:gd name="connsiteX0" fmla="*/ 796436 w 8086725"/>
                <a:gd name="connsiteY0" fmla="*/ 4739004 h 4739204"/>
                <a:gd name="connsiteX1" fmla="*/ 0 w 8086725"/>
                <a:gd name="connsiteY1" fmla="*/ 4724400 h 4739204"/>
                <a:gd name="connsiteX2" fmla="*/ 2295525 w 8086725"/>
                <a:gd name="connsiteY2" fmla="*/ 4619625 h 4739204"/>
                <a:gd name="connsiteX3" fmla="*/ 4853209 w 8086725"/>
                <a:gd name="connsiteY3" fmla="*/ 3554094 h 4739204"/>
                <a:gd name="connsiteX4" fmla="*/ 6105841 w 8086725"/>
                <a:gd name="connsiteY4" fmla="*/ 2559048 h 4739204"/>
                <a:gd name="connsiteX5" fmla="*/ 7160069 w 8086725"/>
                <a:gd name="connsiteY5" fmla="*/ 1517717 h 4739204"/>
                <a:gd name="connsiteX6" fmla="*/ 8086725 w 8086725"/>
                <a:gd name="connsiteY6" fmla="*/ 0 h 4739204"/>
                <a:gd name="connsiteX0" fmla="*/ 796436 w 8086725"/>
                <a:gd name="connsiteY0" fmla="*/ 4739004 h 4739204"/>
                <a:gd name="connsiteX1" fmla="*/ 0 w 8086725"/>
                <a:gd name="connsiteY1" fmla="*/ 4724400 h 4739204"/>
                <a:gd name="connsiteX2" fmla="*/ 2295525 w 8086725"/>
                <a:gd name="connsiteY2" fmla="*/ 4619625 h 4739204"/>
                <a:gd name="connsiteX3" fmla="*/ 4853209 w 8086725"/>
                <a:gd name="connsiteY3" fmla="*/ 3554094 h 4739204"/>
                <a:gd name="connsiteX4" fmla="*/ 6105841 w 8086725"/>
                <a:gd name="connsiteY4" fmla="*/ 2559048 h 4739204"/>
                <a:gd name="connsiteX5" fmla="*/ 7160069 w 8086725"/>
                <a:gd name="connsiteY5" fmla="*/ 1517717 h 4739204"/>
                <a:gd name="connsiteX6" fmla="*/ 8086725 w 8086725"/>
                <a:gd name="connsiteY6" fmla="*/ 0 h 4739204"/>
                <a:gd name="connsiteX0" fmla="*/ 796436 w 7971037"/>
                <a:gd name="connsiteY0" fmla="*/ 4617975 h 4618175"/>
                <a:gd name="connsiteX1" fmla="*/ 0 w 7971037"/>
                <a:gd name="connsiteY1" fmla="*/ 4603371 h 4618175"/>
                <a:gd name="connsiteX2" fmla="*/ 2295525 w 7971037"/>
                <a:gd name="connsiteY2" fmla="*/ 4498596 h 4618175"/>
                <a:gd name="connsiteX3" fmla="*/ 4853209 w 7971037"/>
                <a:gd name="connsiteY3" fmla="*/ 3433065 h 4618175"/>
                <a:gd name="connsiteX4" fmla="*/ 6105841 w 7971037"/>
                <a:gd name="connsiteY4" fmla="*/ 2438019 h 4618175"/>
                <a:gd name="connsiteX5" fmla="*/ 7160069 w 7971037"/>
                <a:gd name="connsiteY5" fmla="*/ 1396688 h 4618175"/>
                <a:gd name="connsiteX6" fmla="*/ 7971037 w 7971037"/>
                <a:gd name="connsiteY6" fmla="*/ 0 h 4618175"/>
                <a:gd name="connsiteX0" fmla="*/ 796436 w 7971037"/>
                <a:gd name="connsiteY0" fmla="*/ 4617975 h 4618175"/>
                <a:gd name="connsiteX1" fmla="*/ 0 w 7971037"/>
                <a:gd name="connsiteY1" fmla="*/ 4603371 h 4618175"/>
                <a:gd name="connsiteX2" fmla="*/ 2295525 w 7971037"/>
                <a:gd name="connsiteY2" fmla="*/ 4498596 h 4618175"/>
                <a:gd name="connsiteX3" fmla="*/ 4853209 w 7971037"/>
                <a:gd name="connsiteY3" fmla="*/ 3433065 h 4618175"/>
                <a:gd name="connsiteX4" fmla="*/ 6105841 w 7971037"/>
                <a:gd name="connsiteY4" fmla="*/ 2438019 h 4618175"/>
                <a:gd name="connsiteX5" fmla="*/ 7160069 w 7971037"/>
                <a:gd name="connsiteY5" fmla="*/ 1396688 h 4618175"/>
                <a:gd name="connsiteX6" fmla="*/ 7971037 w 7971037"/>
                <a:gd name="connsiteY6" fmla="*/ 0 h 46181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7 w 7971037"/>
                <a:gd name="connsiteY3" fmla="*/ 3704775 h 4617975"/>
                <a:gd name="connsiteX4" fmla="*/ 4853209 w 7971037"/>
                <a:gd name="connsiteY4" fmla="*/ 3433065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7 w 7971037"/>
                <a:gd name="connsiteY3" fmla="*/ 3704775 h 4617975"/>
                <a:gd name="connsiteX4" fmla="*/ 4853209 w 7971037"/>
                <a:gd name="connsiteY4" fmla="*/ 3396756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7 w 7971037"/>
                <a:gd name="connsiteY3" fmla="*/ 3704775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7 w 7971037"/>
                <a:gd name="connsiteY3" fmla="*/ 3704775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7 w 7971037"/>
                <a:gd name="connsiteY3" fmla="*/ 3704775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8 w 7971037"/>
                <a:gd name="connsiteY3" fmla="*/ 3716878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8 w 7971037"/>
                <a:gd name="connsiteY3" fmla="*/ 3716878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796436 w 7971037"/>
                <a:gd name="connsiteY0" fmla="*/ 4617975 h 4617975"/>
                <a:gd name="connsiteX1" fmla="*/ 0 w 7971037"/>
                <a:gd name="connsiteY1" fmla="*/ 4603371 h 4617975"/>
                <a:gd name="connsiteX2" fmla="*/ 2295525 w 7971037"/>
                <a:gd name="connsiteY2" fmla="*/ 4498596 h 4617975"/>
                <a:gd name="connsiteX3" fmla="*/ 4358968 w 7971037"/>
                <a:gd name="connsiteY3" fmla="*/ 3716878 h 4617975"/>
                <a:gd name="connsiteX4" fmla="*/ 4884760 w 7971037"/>
                <a:gd name="connsiteY4" fmla="*/ 3445168 h 4617975"/>
                <a:gd name="connsiteX5" fmla="*/ 6105841 w 7971037"/>
                <a:gd name="connsiteY5" fmla="*/ 2438019 h 4617975"/>
                <a:gd name="connsiteX6" fmla="*/ 7160069 w 7971037"/>
                <a:gd name="connsiteY6" fmla="*/ 1396688 h 4617975"/>
                <a:gd name="connsiteX7" fmla="*/ 7971037 w 7971037"/>
                <a:gd name="connsiteY7" fmla="*/ 0 h 4617975"/>
                <a:gd name="connsiteX0" fmla="*/ 586095 w 7760696"/>
                <a:gd name="connsiteY0" fmla="*/ 4617975 h 4639680"/>
                <a:gd name="connsiteX1" fmla="*/ 0 w 7760696"/>
                <a:gd name="connsiteY1" fmla="*/ 4639680 h 4639680"/>
                <a:gd name="connsiteX2" fmla="*/ 2085184 w 7760696"/>
                <a:gd name="connsiteY2" fmla="*/ 4498596 h 4639680"/>
                <a:gd name="connsiteX3" fmla="*/ 4148627 w 7760696"/>
                <a:gd name="connsiteY3" fmla="*/ 3716878 h 4639680"/>
                <a:gd name="connsiteX4" fmla="*/ 4674419 w 7760696"/>
                <a:gd name="connsiteY4" fmla="*/ 3445168 h 4639680"/>
                <a:gd name="connsiteX5" fmla="*/ 5895500 w 7760696"/>
                <a:gd name="connsiteY5" fmla="*/ 2438019 h 4639680"/>
                <a:gd name="connsiteX6" fmla="*/ 6949728 w 7760696"/>
                <a:gd name="connsiteY6" fmla="*/ 1396688 h 4639680"/>
                <a:gd name="connsiteX7" fmla="*/ 7760696 w 7760696"/>
                <a:gd name="connsiteY7" fmla="*/ 0 h 4639680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85184 w 7539838"/>
                <a:gd name="connsiteY2" fmla="*/ 4559110 h 4700194"/>
                <a:gd name="connsiteX3" fmla="*/ 4148627 w 7539838"/>
                <a:gd name="connsiteY3" fmla="*/ 3777392 h 4700194"/>
                <a:gd name="connsiteX4" fmla="*/ 4674419 w 7539838"/>
                <a:gd name="connsiteY4" fmla="*/ 3505682 h 4700194"/>
                <a:gd name="connsiteX5" fmla="*/ 5895500 w 7539838"/>
                <a:gd name="connsiteY5" fmla="*/ 2498533 h 4700194"/>
                <a:gd name="connsiteX6" fmla="*/ 6949728 w 7539838"/>
                <a:gd name="connsiteY6" fmla="*/ 1457202 h 4700194"/>
                <a:gd name="connsiteX7" fmla="*/ 7539838 w 7539838"/>
                <a:gd name="connsiteY7" fmla="*/ 0 h 4700194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85184 w 7539838"/>
                <a:gd name="connsiteY2" fmla="*/ 4559110 h 4700194"/>
                <a:gd name="connsiteX3" fmla="*/ 4148627 w 7539838"/>
                <a:gd name="connsiteY3" fmla="*/ 3777392 h 4700194"/>
                <a:gd name="connsiteX4" fmla="*/ 4674419 w 7539838"/>
                <a:gd name="connsiteY4" fmla="*/ 3505682 h 4700194"/>
                <a:gd name="connsiteX5" fmla="*/ 5895500 w 7539838"/>
                <a:gd name="connsiteY5" fmla="*/ 2498533 h 4700194"/>
                <a:gd name="connsiteX6" fmla="*/ 6865591 w 7539838"/>
                <a:gd name="connsiteY6" fmla="*/ 1420894 h 4700194"/>
                <a:gd name="connsiteX7" fmla="*/ 7539838 w 7539838"/>
                <a:gd name="connsiteY7" fmla="*/ 0 h 4700194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85184 w 7539838"/>
                <a:gd name="connsiteY2" fmla="*/ 4559110 h 4700194"/>
                <a:gd name="connsiteX3" fmla="*/ 4148627 w 7539838"/>
                <a:gd name="connsiteY3" fmla="*/ 3777392 h 4700194"/>
                <a:gd name="connsiteX4" fmla="*/ 4674419 w 7539838"/>
                <a:gd name="connsiteY4" fmla="*/ 3505682 h 4700194"/>
                <a:gd name="connsiteX5" fmla="*/ 5874465 w 7539838"/>
                <a:gd name="connsiteY5" fmla="*/ 2438020 h 4700194"/>
                <a:gd name="connsiteX6" fmla="*/ 6865591 w 7539838"/>
                <a:gd name="connsiteY6" fmla="*/ 1420894 h 4700194"/>
                <a:gd name="connsiteX7" fmla="*/ 7539838 w 7539838"/>
                <a:gd name="connsiteY7" fmla="*/ 0 h 4700194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85184 w 7539838"/>
                <a:gd name="connsiteY2" fmla="*/ 4559110 h 4700194"/>
                <a:gd name="connsiteX3" fmla="*/ 4148627 w 7539838"/>
                <a:gd name="connsiteY3" fmla="*/ 3777392 h 4700194"/>
                <a:gd name="connsiteX4" fmla="*/ 4642868 w 7539838"/>
                <a:gd name="connsiteY4" fmla="*/ 3420962 h 4700194"/>
                <a:gd name="connsiteX5" fmla="*/ 5874465 w 7539838"/>
                <a:gd name="connsiteY5" fmla="*/ 2438020 h 4700194"/>
                <a:gd name="connsiteX6" fmla="*/ 6865591 w 7539838"/>
                <a:gd name="connsiteY6" fmla="*/ 1420894 h 4700194"/>
                <a:gd name="connsiteX7" fmla="*/ 7539838 w 7539838"/>
                <a:gd name="connsiteY7" fmla="*/ 0 h 4700194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85184 w 7539838"/>
                <a:gd name="connsiteY2" fmla="*/ 4559110 h 4700194"/>
                <a:gd name="connsiteX3" fmla="*/ 4138109 w 7539838"/>
                <a:gd name="connsiteY3" fmla="*/ 3741084 h 4700194"/>
                <a:gd name="connsiteX4" fmla="*/ 4642868 w 7539838"/>
                <a:gd name="connsiteY4" fmla="*/ 3420962 h 4700194"/>
                <a:gd name="connsiteX5" fmla="*/ 5874465 w 7539838"/>
                <a:gd name="connsiteY5" fmla="*/ 2438020 h 4700194"/>
                <a:gd name="connsiteX6" fmla="*/ 6865591 w 7539838"/>
                <a:gd name="connsiteY6" fmla="*/ 1420894 h 4700194"/>
                <a:gd name="connsiteX7" fmla="*/ 7539838 w 7539838"/>
                <a:gd name="connsiteY7" fmla="*/ 0 h 4700194"/>
                <a:gd name="connsiteX0" fmla="*/ 586095 w 7539838"/>
                <a:gd name="connsiteY0" fmla="*/ 4678489 h 4700194"/>
                <a:gd name="connsiteX1" fmla="*/ 0 w 7539838"/>
                <a:gd name="connsiteY1" fmla="*/ 4700194 h 4700194"/>
                <a:gd name="connsiteX2" fmla="*/ 2095701 w 7539838"/>
                <a:gd name="connsiteY2" fmla="*/ 4510699 h 4700194"/>
                <a:gd name="connsiteX3" fmla="*/ 4138109 w 7539838"/>
                <a:gd name="connsiteY3" fmla="*/ 3741084 h 4700194"/>
                <a:gd name="connsiteX4" fmla="*/ 4642868 w 7539838"/>
                <a:gd name="connsiteY4" fmla="*/ 3420962 h 4700194"/>
                <a:gd name="connsiteX5" fmla="*/ 5874465 w 7539838"/>
                <a:gd name="connsiteY5" fmla="*/ 2438020 h 4700194"/>
                <a:gd name="connsiteX6" fmla="*/ 6865591 w 7539838"/>
                <a:gd name="connsiteY6" fmla="*/ 1420894 h 4700194"/>
                <a:gd name="connsiteX7" fmla="*/ 7539838 w 7539838"/>
                <a:gd name="connsiteY7" fmla="*/ 0 h 4700194"/>
                <a:gd name="connsiteX0" fmla="*/ 586095 w 7361047"/>
                <a:gd name="connsiteY0" fmla="*/ 4678489 h 4700194"/>
                <a:gd name="connsiteX1" fmla="*/ 0 w 7361047"/>
                <a:gd name="connsiteY1" fmla="*/ 4700194 h 4700194"/>
                <a:gd name="connsiteX2" fmla="*/ 2095701 w 7361047"/>
                <a:gd name="connsiteY2" fmla="*/ 4510699 h 4700194"/>
                <a:gd name="connsiteX3" fmla="*/ 4138109 w 7361047"/>
                <a:gd name="connsiteY3" fmla="*/ 3741084 h 4700194"/>
                <a:gd name="connsiteX4" fmla="*/ 4642868 w 7361047"/>
                <a:gd name="connsiteY4" fmla="*/ 3420962 h 4700194"/>
                <a:gd name="connsiteX5" fmla="*/ 5874465 w 7361047"/>
                <a:gd name="connsiteY5" fmla="*/ 2438020 h 4700194"/>
                <a:gd name="connsiteX6" fmla="*/ 6865591 w 7361047"/>
                <a:gd name="connsiteY6" fmla="*/ 1420894 h 4700194"/>
                <a:gd name="connsiteX7" fmla="*/ 7361047 w 7361047"/>
                <a:gd name="connsiteY7" fmla="*/ 0 h 4700194"/>
                <a:gd name="connsiteX0" fmla="*/ 586095 w 7361047"/>
                <a:gd name="connsiteY0" fmla="*/ 4678489 h 4700194"/>
                <a:gd name="connsiteX1" fmla="*/ 0 w 7361047"/>
                <a:gd name="connsiteY1" fmla="*/ 4700194 h 4700194"/>
                <a:gd name="connsiteX2" fmla="*/ 2095701 w 7361047"/>
                <a:gd name="connsiteY2" fmla="*/ 4510699 h 4700194"/>
                <a:gd name="connsiteX3" fmla="*/ 4138109 w 7361047"/>
                <a:gd name="connsiteY3" fmla="*/ 3741084 h 4700194"/>
                <a:gd name="connsiteX4" fmla="*/ 4642868 w 7361047"/>
                <a:gd name="connsiteY4" fmla="*/ 3420962 h 4700194"/>
                <a:gd name="connsiteX5" fmla="*/ 5874465 w 7361047"/>
                <a:gd name="connsiteY5" fmla="*/ 2438020 h 4700194"/>
                <a:gd name="connsiteX6" fmla="*/ 6865591 w 7361047"/>
                <a:gd name="connsiteY6" fmla="*/ 1420894 h 4700194"/>
                <a:gd name="connsiteX7" fmla="*/ 7361047 w 7361047"/>
                <a:gd name="connsiteY7" fmla="*/ 0 h 4700194"/>
                <a:gd name="connsiteX0" fmla="*/ 586095 w 7361047"/>
                <a:gd name="connsiteY0" fmla="*/ 4678489 h 4700194"/>
                <a:gd name="connsiteX1" fmla="*/ 0 w 7361047"/>
                <a:gd name="connsiteY1" fmla="*/ 4700194 h 4700194"/>
                <a:gd name="connsiteX2" fmla="*/ 2095701 w 7361047"/>
                <a:gd name="connsiteY2" fmla="*/ 4510699 h 4700194"/>
                <a:gd name="connsiteX3" fmla="*/ 4138109 w 7361047"/>
                <a:gd name="connsiteY3" fmla="*/ 3741084 h 4700194"/>
                <a:gd name="connsiteX4" fmla="*/ 4642868 w 7361047"/>
                <a:gd name="connsiteY4" fmla="*/ 3420962 h 4700194"/>
                <a:gd name="connsiteX5" fmla="*/ 5874465 w 7361047"/>
                <a:gd name="connsiteY5" fmla="*/ 2438020 h 4700194"/>
                <a:gd name="connsiteX6" fmla="*/ 6718353 w 7361047"/>
                <a:gd name="connsiteY6" fmla="*/ 1432997 h 4700194"/>
                <a:gd name="connsiteX7" fmla="*/ 7361047 w 7361047"/>
                <a:gd name="connsiteY7" fmla="*/ 0 h 470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61047" h="4700194">
                  <a:moveTo>
                    <a:pt x="586095" y="4678489"/>
                  </a:moveTo>
                  <a:lnTo>
                    <a:pt x="0" y="4700194"/>
                  </a:lnTo>
                  <a:cubicBezTo>
                    <a:pt x="400050" y="4684319"/>
                    <a:pt x="1406016" y="4670551"/>
                    <a:pt x="2095701" y="4510699"/>
                  </a:cubicBezTo>
                  <a:cubicBezTo>
                    <a:pt x="2785386" y="4350847"/>
                    <a:pt x="3711828" y="3918672"/>
                    <a:pt x="4138109" y="3741084"/>
                  </a:cubicBezTo>
                  <a:cubicBezTo>
                    <a:pt x="4574906" y="3502981"/>
                    <a:pt x="4353475" y="3638139"/>
                    <a:pt x="4642868" y="3420962"/>
                  </a:cubicBezTo>
                  <a:cubicBezTo>
                    <a:pt x="4932261" y="3203785"/>
                    <a:pt x="5528551" y="2769348"/>
                    <a:pt x="5874465" y="2438020"/>
                  </a:cubicBezTo>
                  <a:cubicBezTo>
                    <a:pt x="6220379" y="2106693"/>
                    <a:pt x="6412760" y="1827181"/>
                    <a:pt x="6718353" y="1432997"/>
                  </a:cubicBezTo>
                  <a:cubicBezTo>
                    <a:pt x="7051202" y="905948"/>
                    <a:pt x="7130662" y="700684"/>
                    <a:pt x="7361047" y="0"/>
                  </a:cubicBezTo>
                </a:path>
              </a:pathLst>
            </a:custGeom>
            <a:noFill/>
            <a:ln w="79375" cap="sq" cmpd="sng">
              <a:solidFill>
                <a:srgbClr val="41719C"/>
              </a:solidFill>
              <a:round/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657422" y="810429"/>
              <a:ext cx="2242144" cy="1107996"/>
            </a:xfrm>
            <a:prstGeom prst="rect">
              <a:avLst/>
            </a:prstGeom>
            <a:solidFill>
              <a:srgbClr val="009ADD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Multi </a:t>
              </a:r>
              <a:r>
                <a:rPr lang="en-US" dirty="0" err="1">
                  <a:solidFill>
                    <a:schemeClr val="bg1"/>
                  </a:solidFill>
                </a:rPr>
                <a:t>Gbps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w/ 8X8 MU-MIMO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1024 QAM / 160 MHz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5 GHz and 6 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0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6" grpId="0" animBg="1"/>
      <p:bldP spid="40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ambium">
      <a:dk1>
        <a:sysClr val="windowText" lastClr="000000"/>
      </a:dk1>
      <a:lt1>
        <a:sysClr val="window" lastClr="FFFFFF"/>
      </a:lt1>
      <a:dk2>
        <a:srgbClr val="003C79"/>
      </a:dk2>
      <a:lt2>
        <a:srgbClr val="AEAAAA"/>
      </a:lt2>
      <a:accent1>
        <a:srgbClr val="203864"/>
      </a:accent1>
      <a:accent2>
        <a:srgbClr val="C5E0B4"/>
      </a:accent2>
      <a:accent3>
        <a:srgbClr val="FFE699"/>
      </a:accent3>
      <a:accent4>
        <a:srgbClr val="F8CBAD"/>
      </a:accent4>
      <a:accent5>
        <a:srgbClr val="ADB9CA"/>
      </a:accent5>
      <a:accent6>
        <a:srgbClr val="D0CEC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ium Template 2020_v3.potx" id="{C900C182-DBA8-40BC-8BA1-07A4CBF137B8}" vid="{C002C82A-C762-4C33-9941-33CE28C383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E86B09351924B93AD26184C119865" ma:contentTypeVersion="16" ma:contentTypeDescription="Create a new document." ma:contentTypeScope="" ma:versionID="f152be80364df514df2d2246516c41a6">
  <xsd:schema xmlns:xsd="http://www.w3.org/2001/XMLSchema" xmlns:xs="http://www.w3.org/2001/XMLSchema" xmlns:p="http://schemas.microsoft.com/office/2006/metadata/properties" xmlns:ns1="http://schemas.microsoft.com/sharepoint/v3" xmlns:ns3="98515cff-74c5-45ac-9d9f-e5bd43d55d69" xmlns:ns4="c276ac8b-c6a3-4b65-a5d8-32f81cd20fcb" targetNamespace="http://schemas.microsoft.com/office/2006/metadata/properties" ma:root="true" ma:fieldsID="ed63439aed2f86d126398d0e807800e5" ns1:_="" ns3:_="" ns4:_="">
    <xsd:import namespace="http://schemas.microsoft.com/sharepoint/v3"/>
    <xsd:import namespace="98515cff-74c5-45ac-9d9f-e5bd43d55d69"/>
    <xsd:import namespace="c276ac8b-c6a3-4b65-a5d8-32f81cd20f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15cff-74c5-45ac-9d9f-e5bd43d55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6ac8b-c6a3-4b65-a5d8-32f81cd20f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946750-97EF-42B5-82E2-D2E0C786E6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515cff-74c5-45ac-9d9f-e5bd43d55d69"/>
    <ds:schemaRef ds:uri="c276ac8b-c6a3-4b65-a5d8-32f81cd20f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9E530D-7A70-40AD-9DBC-6DFD25275E42}">
  <ds:schemaRefs>
    <ds:schemaRef ds:uri="http://purl.org/dc/terms/"/>
    <ds:schemaRef ds:uri="http://schemas.microsoft.com/office/2006/documentManagement/types"/>
    <ds:schemaRef ds:uri="http://schemas.microsoft.com/sharepoint/v3"/>
    <ds:schemaRef ds:uri="c276ac8b-c6a3-4b65-a5d8-32f81cd20fcb"/>
    <ds:schemaRef ds:uri="http://purl.org/dc/elements/1.1/"/>
    <ds:schemaRef ds:uri="http://schemas.microsoft.com/office/2006/metadata/properties"/>
    <ds:schemaRef ds:uri="98515cff-74c5-45ac-9d9f-e5bd43d55d69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0C5F6A0-69BE-4285-87ED-FAEC719C92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Cambium Template 2020_v3</Template>
  <TotalTime>1802</TotalTime>
  <Words>1659</Words>
  <Application>Microsoft Office PowerPoint</Application>
  <PresentationFormat>Widescreen</PresentationFormat>
  <Paragraphs>339</Paragraphs>
  <Slides>27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Wingdings</vt:lpstr>
      <vt:lpstr>Office Theme</vt:lpstr>
      <vt:lpstr>think-cell Slide</vt:lpstr>
      <vt:lpstr>ePMP 6GHz/5GHz AX update</vt:lpstr>
      <vt:lpstr>Why ePMP?</vt:lpstr>
      <vt:lpstr>Why ePMP?</vt:lpstr>
      <vt:lpstr>ePMP Portfolio – Access Points</vt:lpstr>
      <vt:lpstr>Access Point topologies to fit the Application</vt:lpstr>
      <vt:lpstr>ePMP Force 300 (802.11ac Wave 2) Subscriber Module Portfolio</vt:lpstr>
      <vt:lpstr>Force 300 Subscriber Module Portfolio Summary</vt:lpstr>
      <vt:lpstr>Introducing the ePMP Force 425 and Force 400C</vt:lpstr>
      <vt:lpstr>ePMP Evolution </vt:lpstr>
      <vt:lpstr>6GHz Band</vt:lpstr>
      <vt:lpstr>Possible timeline</vt:lpstr>
      <vt:lpstr>ePMP WiFi 6 Access points - ePMP 4000</vt:lpstr>
      <vt:lpstr>ePMP Force 400 Subscriber Modules</vt:lpstr>
      <vt:lpstr>6 GHz ePMP 4000 Specifications</vt:lpstr>
      <vt:lpstr>20 MHz channels, device configs: AP</vt:lpstr>
      <vt:lpstr>20 MHz channels, device configs: SM</vt:lpstr>
      <vt:lpstr>20 MHz channels, device stats: AP</vt:lpstr>
      <vt:lpstr>20 MHz channels, device stats: SM</vt:lpstr>
      <vt:lpstr>20 MHz channels, device performance: TPUT chart</vt:lpstr>
      <vt:lpstr>20 MHz channels, device performance: mikrotik generator</vt:lpstr>
      <vt:lpstr>40 MHz channels, device performance: TPUT chart</vt:lpstr>
      <vt:lpstr>40 MHz channels, device performance: mikrotik generator</vt:lpstr>
      <vt:lpstr>80 MHz channels, device performance: TPUT chart</vt:lpstr>
      <vt:lpstr>80 MHz channels, device performance: mikrotik generator</vt:lpstr>
      <vt:lpstr>160 MHz channels, device performance: TPUT chart</vt:lpstr>
      <vt:lpstr>160 MHz channels, device performance: mikrotik generator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Mary Peterson</dc:creator>
  <cp:lastModifiedBy>Sakid Ahmed</cp:lastModifiedBy>
  <cp:revision>40</cp:revision>
  <dcterms:created xsi:type="dcterms:W3CDTF">2020-03-27T00:38:25Z</dcterms:created>
  <dcterms:modified xsi:type="dcterms:W3CDTF">2021-09-27T18:56:05Z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0x010100C58E86B09351924B93AD26184C119865</vt:lpwstr>
  </property>
</Properties>
</file>