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1272" r:id="rId2"/>
    <p:sldId id="965" r:id="rId3"/>
    <p:sldId id="1056" r:id="rId4"/>
    <p:sldId id="1201" r:id="rId5"/>
    <p:sldId id="988" r:id="rId6"/>
    <p:sldId id="1032" r:id="rId7"/>
    <p:sldId id="1396" r:id="rId8"/>
    <p:sldId id="1397" r:id="rId9"/>
    <p:sldId id="1387" r:id="rId10"/>
    <p:sldId id="1386" r:id="rId11"/>
    <p:sldId id="1291" r:id="rId12"/>
    <p:sldId id="1293" r:id="rId13"/>
    <p:sldId id="1361" r:id="rId14"/>
    <p:sldId id="1365" r:id="rId15"/>
    <p:sldId id="1366" r:id="rId16"/>
    <p:sldId id="1200" r:id="rId17"/>
    <p:sldId id="1199" r:id="rId18"/>
    <p:sldId id="1391" r:id="rId19"/>
    <p:sldId id="1390" r:id="rId20"/>
    <p:sldId id="1392" r:id="rId21"/>
    <p:sldId id="1202" r:id="rId22"/>
    <p:sldId id="1393" r:id="rId23"/>
    <p:sldId id="1394" r:id="rId24"/>
    <p:sldId id="1203" r:id="rId25"/>
    <p:sldId id="1204" r:id="rId26"/>
    <p:sldId id="1395" r:id="rId27"/>
    <p:sldId id="1273" r:id="rId2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AAAA"/>
    <a:srgbClr val="4F81BD"/>
    <a:srgbClr val="F39F81"/>
    <a:srgbClr val="1F497D"/>
    <a:srgbClr val="BF311B"/>
    <a:srgbClr val="2E2E2E"/>
    <a:srgbClr val="868686"/>
    <a:srgbClr val="8B8D8E"/>
    <a:srgbClr val="A6A6A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05" autoAdjust="0"/>
    <p:restoredTop sz="86237" autoAdjust="0"/>
  </p:normalViewPr>
  <p:slideViewPr>
    <p:cSldViewPr>
      <p:cViewPr varScale="1">
        <p:scale>
          <a:sx n="57" d="100"/>
          <a:sy n="57" d="100"/>
        </p:scale>
        <p:origin x="1180" y="48"/>
      </p:cViewPr>
      <p:guideLst>
        <p:guide orient="horz" pos="2160"/>
        <p:guide pos="3840"/>
      </p:guideLst>
    </p:cSldViewPr>
  </p:slideViewPr>
  <p:outlineViewPr>
    <p:cViewPr>
      <p:scale>
        <a:sx n="33" d="100"/>
        <a:sy n="33" d="100"/>
      </p:scale>
      <p:origin x="0" y="-12300"/>
    </p:cViewPr>
  </p:outlineViewPr>
  <p:notesTextViewPr>
    <p:cViewPr>
      <p:scale>
        <a:sx n="100" d="100"/>
        <a:sy n="100" d="100"/>
      </p:scale>
      <p:origin x="0" y="0"/>
    </p:cViewPr>
  </p:notesTextViewPr>
  <p:sorterViewPr>
    <p:cViewPr varScale="1">
      <p:scale>
        <a:sx n="1" d="1"/>
        <a:sy n="1" d="1"/>
      </p:scale>
      <p:origin x="0" y="-2796"/>
    </p:cViewPr>
  </p:sorterViewPr>
  <p:notesViewPr>
    <p:cSldViewPr>
      <p:cViewPr varScale="1">
        <p:scale>
          <a:sx n="155" d="100"/>
          <a:sy n="155" d="100"/>
        </p:scale>
        <p:origin x="3328"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r>
              <a:rPr lang="en-US" dirty="0"/>
              <a:t>© Funds For Learning, LLC</a:t>
            </a:r>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r>
              <a:rPr lang="en-US" dirty="0"/>
              <a:t>November 12, 2020</a:t>
            </a:r>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r>
              <a:rPr lang="en-US" dirty="0"/>
              <a:t>Email </a:t>
            </a:r>
            <a:r>
              <a:rPr lang="en-US" b="1" dirty="0"/>
              <a:t>help</a:t>
            </a:r>
            <a:r>
              <a:rPr lang="en-US" dirty="0"/>
              <a:t>@fundsforlearning.com for help</a:t>
            </a: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4112CCC1-44C3-4FD1-830E-B9ADBB2A9771}" type="slidenum">
              <a:rPr lang="en-US" smtClean="0"/>
              <a:t>‹#›</a:t>
            </a:fld>
            <a:endParaRPr lang="en-US" dirty="0"/>
          </a:p>
        </p:txBody>
      </p:sp>
    </p:spTree>
    <p:extLst>
      <p:ext uri="{BB962C8B-B14F-4D97-AF65-F5344CB8AC3E}">
        <p14:creationId xmlns:p14="http://schemas.microsoft.com/office/powerpoint/2010/main" val="137834545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October 14, 2020</a:t>
            </a:r>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94E6128-0CAE-4E61-AFA2-4482A94C97EC}" type="slidenum">
              <a:rPr lang="en-US" smtClean="0"/>
              <a:pPr/>
              <a:t>‹#›</a:t>
            </a:fld>
            <a:endParaRPr lang="en-US" dirty="0"/>
          </a:p>
        </p:txBody>
      </p:sp>
    </p:spTree>
    <p:extLst>
      <p:ext uri="{BB962C8B-B14F-4D97-AF65-F5344CB8AC3E}">
        <p14:creationId xmlns:p14="http://schemas.microsoft.com/office/powerpoint/2010/main" val="354005087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94221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4E6128-0CAE-4E61-AFA2-4482A94C97EC}" type="slidenum">
              <a:rPr lang="en-US" smtClean="0"/>
              <a:pPr/>
              <a:t>17</a:t>
            </a:fld>
            <a:endParaRPr lang="en-US" dirty="0"/>
          </a:p>
        </p:txBody>
      </p:sp>
    </p:spTree>
    <p:extLst>
      <p:ext uri="{BB962C8B-B14F-4D97-AF65-F5344CB8AC3E}">
        <p14:creationId xmlns:p14="http://schemas.microsoft.com/office/powerpoint/2010/main" val="877009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4E6128-0CAE-4E61-AFA2-4482A94C97EC}" type="slidenum">
              <a:rPr lang="en-US" smtClean="0"/>
              <a:pPr/>
              <a:t>21</a:t>
            </a:fld>
            <a:endParaRPr lang="en-US" dirty="0"/>
          </a:p>
        </p:txBody>
      </p:sp>
    </p:spTree>
    <p:extLst>
      <p:ext uri="{BB962C8B-B14F-4D97-AF65-F5344CB8AC3E}">
        <p14:creationId xmlns:p14="http://schemas.microsoft.com/office/powerpoint/2010/main" val="2459889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October 14, 2020</a:t>
            </a:r>
            <a:endParaRPr lang="en-US" dirty="0"/>
          </a:p>
        </p:txBody>
      </p:sp>
      <p:sp>
        <p:nvSpPr>
          <p:cNvPr id="5" name="Slide Number Placeholder 4"/>
          <p:cNvSpPr>
            <a:spLocks noGrp="1"/>
          </p:cNvSpPr>
          <p:nvPr>
            <p:ph type="sldNum" sz="quarter" idx="5"/>
          </p:nvPr>
        </p:nvSpPr>
        <p:spPr/>
        <p:txBody>
          <a:bodyPr/>
          <a:lstStyle/>
          <a:p>
            <a:fld id="{594E6128-0CAE-4E61-AFA2-4482A94C97EC}" type="slidenum">
              <a:rPr lang="en-US" smtClean="0"/>
              <a:pPr/>
              <a:t>22</a:t>
            </a:fld>
            <a:endParaRPr lang="en-US" dirty="0"/>
          </a:p>
        </p:txBody>
      </p:sp>
    </p:spTree>
    <p:extLst>
      <p:ext uri="{BB962C8B-B14F-4D97-AF65-F5344CB8AC3E}">
        <p14:creationId xmlns:p14="http://schemas.microsoft.com/office/powerpoint/2010/main" val="2683321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October 14, 2020</a:t>
            </a:r>
            <a:endParaRPr lang="en-US" dirty="0"/>
          </a:p>
        </p:txBody>
      </p:sp>
      <p:sp>
        <p:nvSpPr>
          <p:cNvPr id="5" name="Slide Number Placeholder 4"/>
          <p:cNvSpPr>
            <a:spLocks noGrp="1"/>
          </p:cNvSpPr>
          <p:nvPr>
            <p:ph type="sldNum" sz="quarter" idx="5"/>
          </p:nvPr>
        </p:nvSpPr>
        <p:spPr/>
        <p:txBody>
          <a:bodyPr/>
          <a:lstStyle/>
          <a:p>
            <a:fld id="{594E6128-0CAE-4E61-AFA2-4482A94C97EC}" type="slidenum">
              <a:rPr lang="en-US" smtClean="0"/>
              <a:pPr/>
              <a:t>23</a:t>
            </a:fld>
            <a:endParaRPr lang="en-US" dirty="0"/>
          </a:p>
        </p:txBody>
      </p:sp>
    </p:spTree>
    <p:extLst>
      <p:ext uri="{BB962C8B-B14F-4D97-AF65-F5344CB8AC3E}">
        <p14:creationId xmlns:p14="http://schemas.microsoft.com/office/powerpoint/2010/main" val="516023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October 14, 2020</a:t>
            </a:r>
            <a:endParaRPr lang="en-US" dirty="0"/>
          </a:p>
        </p:txBody>
      </p:sp>
      <p:sp>
        <p:nvSpPr>
          <p:cNvPr id="5" name="Slide Number Placeholder 4"/>
          <p:cNvSpPr>
            <a:spLocks noGrp="1"/>
          </p:cNvSpPr>
          <p:nvPr>
            <p:ph type="sldNum" sz="quarter" idx="5"/>
          </p:nvPr>
        </p:nvSpPr>
        <p:spPr/>
        <p:txBody>
          <a:bodyPr/>
          <a:lstStyle/>
          <a:p>
            <a:fld id="{594E6128-0CAE-4E61-AFA2-4482A94C97EC}" type="slidenum">
              <a:rPr lang="en-US" smtClean="0"/>
              <a:pPr/>
              <a:t>27</a:t>
            </a:fld>
            <a:endParaRPr lang="en-US" dirty="0"/>
          </a:p>
        </p:txBody>
      </p:sp>
    </p:spTree>
    <p:extLst>
      <p:ext uri="{BB962C8B-B14F-4D97-AF65-F5344CB8AC3E}">
        <p14:creationId xmlns:p14="http://schemas.microsoft.com/office/powerpoint/2010/main" val="322699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October 14, 2020</a:t>
            </a:r>
            <a:endParaRPr lang="en-US" dirty="0"/>
          </a:p>
        </p:txBody>
      </p:sp>
      <p:sp>
        <p:nvSpPr>
          <p:cNvPr id="5" name="Slide Number Placeholder 4"/>
          <p:cNvSpPr>
            <a:spLocks noGrp="1"/>
          </p:cNvSpPr>
          <p:nvPr>
            <p:ph type="sldNum" sz="quarter" idx="11"/>
          </p:nvPr>
        </p:nvSpPr>
        <p:spPr/>
        <p:txBody>
          <a:bodyPr/>
          <a:lstStyle/>
          <a:p>
            <a:fld id="{594E6128-0CAE-4E61-AFA2-4482A94C97EC}" type="slidenum">
              <a:rPr lang="en-US" smtClean="0"/>
              <a:pPr/>
              <a:t>2</a:t>
            </a:fld>
            <a:endParaRPr lang="en-US" dirty="0"/>
          </a:p>
        </p:txBody>
      </p:sp>
    </p:spTree>
    <p:extLst>
      <p:ext uri="{BB962C8B-B14F-4D97-AF65-F5344CB8AC3E}">
        <p14:creationId xmlns:p14="http://schemas.microsoft.com/office/powerpoint/2010/main" val="2026607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October 14, 2020</a:t>
            </a:r>
            <a:endParaRPr lang="en-US" dirty="0"/>
          </a:p>
        </p:txBody>
      </p:sp>
    </p:spTree>
    <p:extLst>
      <p:ext uri="{BB962C8B-B14F-4D97-AF65-F5344CB8AC3E}">
        <p14:creationId xmlns:p14="http://schemas.microsoft.com/office/powerpoint/2010/main" val="2651458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October 28, 2020</a:t>
            </a:r>
            <a:endParaRPr lang="en-US" dirty="0"/>
          </a:p>
        </p:txBody>
      </p:sp>
    </p:spTree>
    <p:extLst>
      <p:ext uri="{BB962C8B-B14F-4D97-AF65-F5344CB8AC3E}">
        <p14:creationId xmlns:p14="http://schemas.microsoft.com/office/powerpoint/2010/main" val="175674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October 28, 2020</a:t>
            </a:r>
            <a:endParaRPr lang="en-US" dirty="0"/>
          </a:p>
        </p:txBody>
      </p:sp>
      <p:sp>
        <p:nvSpPr>
          <p:cNvPr id="5" name="Slide Number Placeholder 4"/>
          <p:cNvSpPr>
            <a:spLocks noGrp="1"/>
          </p:cNvSpPr>
          <p:nvPr>
            <p:ph type="sldNum" sz="quarter" idx="5"/>
          </p:nvPr>
        </p:nvSpPr>
        <p:spPr/>
        <p:txBody>
          <a:bodyPr/>
          <a:lstStyle/>
          <a:p>
            <a:fld id="{594E6128-0CAE-4E61-AFA2-4482A94C97EC}" type="slidenum">
              <a:rPr lang="en-US" smtClean="0"/>
              <a:pPr/>
              <a:t>6</a:t>
            </a:fld>
            <a:endParaRPr lang="en-US" dirty="0"/>
          </a:p>
        </p:txBody>
      </p:sp>
    </p:spTree>
    <p:extLst>
      <p:ext uri="{BB962C8B-B14F-4D97-AF65-F5344CB8AC3E}">
        <p14:creationId xmlns:p14="http://schemas.microsoft.com/office/powerpoint/2010/main" val="823490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October 14, 2020</a:t>
            </a:r>
            <a:endParaRPr lang="en-US" dirty="0"/>
          </a:p>
        </p:txBody>
      </p:sp>
      <p:sp>
        <p:nvSpPr>
          <p:cNvPr id="5" name="Slide Number Placeholder 4"/>
          <p:cNvSpPr>
            <a:spLocks noGrp="1"/>
          </p:cNvSpPr>
          <p:nvPr>
            <p:ph type="sldNum" sz="quarter" idx="11"/>
          </p:nvPr>
        </p:nvSpPr>
        <p:spPr/>
        <p:txBody>
          <a:bodyPr/>
          <a:lstStyle/>
          <a:p>
            <a:fld id="{594E6128-0CAE-4E61-AFA2-4482A94C97EC}" type="slidenum">
              <a:rPr lang="en-US" smtClean="0"/>
              <a:pPr/>
              <a:t>7</a:t>
            </a:fld>
            <a:endParaRPr lang="en-US" dirty="0"/>
          </a:p>
        </p:txBody>
      </p:sp>
    </p:spTree>
    <p:extLst>
      <p:ext uri="{BB962C8B-B14F-4D97-AF65-F5344CB8AC3E}">
        <p14:creationId xmlns:p14="http://schemas.microsoft.com/office/powerpoint/2010/main" val="1659529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October 28, 2020</a:t>
            </a:r>
            <a:endParaRPr lang="en-US" dirty="0"/>
          </a:p>
        </p:txBody>
      </p:sp>
      <p:sp>
        <p:nvSpPr>
          <p:cNvPr id="5" name="Slide Number Placeholder 4"/>
          <p:cNvSpPr>
            <a:spLocks noGrp="1"/>
          </p:cNvSpPr>
          <p:nvPr>
            <p:ph type="sldNum" sz="quarter" idx="11"/>
          </p:nvPr>
        </p:nvSpPr>
        <p:spPr/>
        <p:txBody>
          <a:bodyPr/>
          <a:lstStyle/>
          <a:p>
            <a:fld id="{594E6128-0CAE-4E61-AFA2-4482A94C97EC}" type="slidenum">
              <a:rPr lang="en-US" smtClean="0"/>
              <a:pPr/>
              <a:t>8</a:t>
            </a:fld>
            <a:endParaRPr lang="en-US" dirty="0"/>
          </a:p>
        </p:txBody>
      </p:sp>
    </p:spTree>
    <p:extLst>
      <p:ext uri="{BB962C8B-B14F-4D97-AF65-F5344CB8AC3E}">
        <p14:creationId xmlns:p14="http://schemas.microsoft.com/office/powerpoint/2010/main" val="752059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October 14, 2020</a:t>
            </a:r>
            <a:endParaRPr lang="en-US" dirty="0"/>
          </a:p>
        </p:txBody>
      </p:sp>
      <p:sp>
        <p:nvSpPr>
          <p:cNvPr id="5" name="Slide Number Placeholder 4"/>
          <p:cNvSpPr>
            <a:spLocks noGrp="1"/>
          </p:cNvSpPr>
          <p:nvPr>
            <p:ph type="sldNum" sz="quarter" idx="11"/>
          </p:nvPr>
        </p:nvSpPr>
        <p:spPr/>
        <p:txBody>
          <a:bodyPr/>
          <a:lstStyle/>
          <a:p>
            <a:fld id="{594E6128-0CAE-4E61-AFA2-4482A94C97EC}" type="slidenum">
              <a:rPr lang="en-US" smtClean="0"/>
              <a:pPr/>
              <a:t>11</a:t>
            </a:fld>
            <a:endParaRPr lang="en-US" dirty="0"/>
          </a:p>
        </p:txBody>
      </p:sp>
    </p:spTree>
    <p:extLst>
      <p:ext uri="{BB962C8B-B14F-4D97-AF65-F5344CB8AC3E}">
        <p14:creationId xmlns:p14="http://schemas.microsoft.com/office/powerpoint/2010/main" val="105737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October 14, 2020</a:t>
            </a:r>
            <a:endParaRPr lang="en-US" dirty="0"/>
          </a:p>
        </p:txBody>
      </p:sp>
      <p:sp>
        <p:nvSpPr>
          <p:cNvPr id="5" name="Slide Number Placeholder 4"/>
          <p:cNvSpPr>
            <a:spLocks noGrp="1"/>
          </p:cNvSpPr>
          <p:nvPr>
            <p:ph type="sldNum" sz="quarter" idx="5"/>
          </p:nvPr>
        </p:nvSpPr>
        <p:spPr/>
        <p:txBody>
          <a:bodyPr/>
          <a:lstStyle/>
          <a:p>
            <a:fld id="{594E6128-0CAE-4E61-AFA2-4482A94C97EC}" type="slidenum">
              <a:rPr lang="en-US" smtClean="0"/>
              <a:pPr/>
              <a:t>13</a:t>
            </a:fld>
            <a:endParaRPr lang="en-US" dirty="0"/>
          </a:p>
        </p:txBody>
      </p:sp>
    </p:spTree>
    <p:extLst>
      <p:ext uri="{BB962C8B-B14F-4D97-AF65-F5344CB8AC3E}">
        <p14:creationId xmlns:p14="http://schemas.microsoft.com/office/powerpoint/2010/main" val="623352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2"/>
        </a:solidFill>
        <a:effectLst/>
      </p:bgPr>
    </p:bg>
    <p:spTree>
      <p:nvGrpSpPr>
        <p:cNvPr id="1" name=""/>
        <p:cNvGrpSpPr/>
        <p:nvPr/>
      </p:nvGrpSpPr>
      <p:grpSpPr>
        <a:xfrm>
          <a:off x="0" y="0"/>
          <a:ext cx="0" cy="0"/>
          <a:chOff x="0" y="0"/>
          <a:chExt cx="0" cy="0"/>
        </a:xfrm>
      </p:grpSpPr>
      <p:sp>
        <p:nvSpPr>
          <p:cNvPr id="11" name="Rectangle 10"/>
          <p:cNvSpPr/>
          <p:nvPr userDrawn="1"/>
        </p:nvSpPr>
        <p:spPr>
          <a:xfrm>
            <a:off x="0" y="5943600"/>
            <a:ext cx="12192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latin typeface="+mj-lt"/>
            </a:endParaRPr>
          </a:p>
        </p:txBody>
      </p:sp>
      <p:cxnSp>
        <p:nvCxnSpPr>
          <p:cNvPr id="10" name="Straight Connector 9"/>
          <p:cNvCxnSpPr/>
          <p:nvPr userDrawn="1"/>
        </p:nvCxnSpPr>
        <p:spPr>
          <a:xfrm>
            <a:off x="0" y="5943600"/>
            <a:ext cx="12192000" cy="0"/>
          </a:xfrm>
          <a:prstGeom prst="line">
            <a:avLst/>
          </a:prstGeom>
          <a:ln w="19050">
            <a:solidFill>
              <a:srgbClr val="AA272F"/>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727200" y="2667000"/>
            <a:ext cx="8534400" cy="1447800"/>
          </a:xfrm>
        </p:spPr>
        <p:txBody>
          <a:bodyPr anchor="ctr">
            <a:normAutofit/>
          </a:bodyPr>
          <a:lstStyle>
            <a:lvl1pPr marL="0" indent="0" algn="ctr">
              <a:buNone/>
              <a:defRPr sz="4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2" name="Picture 11" descr="FundsForLearning-Logo-YourERateGuides.jpg"/>
          <p:cNvPicPr>
            <a:picLocks noChangeAspect="1"/>
          </p:cNvPicPr>
          <p:nvPr userDrawn="1"/>
        </p:nvPicPr>
        <p:blipFill>
          <a:blip r:embed="rId2">
            <a:clrChange>
              <a:clrFrom>
                <a:srgbClr val="FFFFFF"/>
              </a:clrFrom>
              <a:clrTo>
                <a:srgbClr val="FFFFFF">
                  <a:alpha val="0"/>
                </a:srgbClr>
              </a:clrTo>
            </a:clrChange>
          </a:blip>
          <a:stretch>
            <a:fillRect/>
          </a:stretch>
        </p:blipFill>
        <p:spPr>
          <a:xfrm>
            <a:off x="92765" y="6120392"/>
            <a:ext cx="1273629" cy="629322"/>
          </a:xfrm>
          <a:prstGeom prst="rect">
            <a:avLst/>
          </a:prstGeom>
        </p:spPr>
      </p:pic>
      <p:sp>
        <p:nvSpPr>
          <p:cNvPr id="14" name="Footer Placeholder 4"/>
          <p:cNvSpPr>
            <a:spLocks noGrp="1"/>
          </p:cNvSpPr>
          <p:nvPr>
            <p:ph type="ftr" sz="quarter" idx="3"/>
          </p:nvPr>
        </p:nvSpPr>
        <p:spPr>
          <a:xfrm>
            <a:off x="3378200" y="6356351"/>
            <a:ext cx="5435600" cy="365125"/>
          </a:xfrm>
          <a:prstGeom prst="rect">
            <a:avLst/>
          </a:prstGeom>
        </p:spPr>
        <p:txBody>
          <a:bodyPr vert="horz" lIns="91440" tIns="45720" rIns="91440" bIns="45720" rtlCol="0" anchor="b"/>
          <a:lstStyle>
            <a:lvl1pPr algn="ctr">
              <a:defRPr sz="1200">
                <a:solidFill>
                  <a:schemeClr val="bg2"/>
                </a:solidFill>
              </a:defRPr>
            </a:lvl1pPr>
          </a:lstStyle>
          <a:p>
            <a:r>
              <a:rPr lang="en-US"/>
              <a:t>All information subject to change. © 2020 Funds For Learning, LLC </a:t>
            </a:r>
            <a:endParaRPr lang="en-US" dirty="0"/>
          </a:p>
        </p:txBody>
      </p:sp>
      <p:sp>
        <p:nvSpPr>
          <p:cNvPr id="15" name="Slide Number Placeholder 5"/>
          <p:cNvSpPr>
            <a:spLocks noGrp="1"/>
          </p:cNvSpPr>
          <p:nvPr>
            <p:ph type="sldNum" sz="quarter" idx="4"/>
          </p:nvPr>
        </p:nvSpPr>
        <p:spPr>
          <a:xfrm>
            <a:off x="9448800" y="6356352"/>
            <a:ext cx="2133600" cy="365124"/>
          </a:xfrm>
          <a:prstGeom prst="rect">
            <a:avLst/>
          </a:prstGeom>
        </p:spPr>
        <p:txBody>
          <a:bodyPr vert="horz" lIns="91440" tIns="45720" rIns="91440" bIns="45720" rtlCol="0" anchor="b"/>
          <a:lstStyle>
            <a:lvl1pPr algn="r">
              <a:defRPr sz="1200">
                <a:solidFill>
                  <a:schemeClr val="bg2"/>
                </a:solidFill>
              </a:defRPr>
            </a:lvl1pPr>
          </a:lstStyle>
          <a:p>
            <a:fld id="{84EA1A38-3F67-4A57-8EE7-540C7DDBD67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Tx/>
              <a:defRPr/>
            </a:lvl1pPr>
            <a:lvl2pPr>
              <a:buClrTx/>
              <a:buFont typeface="Arial" pitchFamily="34" charset="0"/>
              <a:buChar char="›"/>
              <a:defRPr>
                <a:solidFill>
                  <a:srgbClr val="F39F81"/>
                </a:solidFill>
              </a:defRPr>
            </a:lvl2pPr>
            <a:lvl3pPr>
              <a:defRPr>
                <a:solidFill>
                  <a:schemeClr val="accent1">
                    <a:lumMod val="40000"/>
                    <a:lumOff val="60000"/>
                  </a:schemeClr>
                </a:solidFill>
              </a:defRPr>
            </a:lvl3pPr>
            <a:lvl4pPr>
              <a:defRPr>
                <a:solidFill>
                  <a:schemeClr val="accent2">
                    <a:lumMod val="20000"/>
                    <a:lumOff val="80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p:cNvSpPr>
            <a:spLocks noGrp="1"/>
          </p:cNvSpPr>
          <p:nvPr>
            <p:ph type="dt" sz="half" idx="2"/>
          </p:nvPr>
        </p:nvSpPr>
        <p:spPr>
          <a:xfrm>
            <a:off x="609600" y="6356351"/>
            <a:ext cx="2133600" cy="365125"/>
          </a:xfrm>
          <a:prstGeom prst="rect">
            <a:avLst/>
          </a:prstGeom>
        </p:spPr>
        <p:txBody>
          <a:bodyPr vert="horz" lIns="91440" tIns="45720" rIns="91440" bIns="45720" rtlCol="0" anchor="b"/>
          <a:lstStyle>
            <a:lvl1pPr algn="l">
              <a:defRPr sz="1200">
                <a:solidFill>
                  <a:schemeClr val="tx1">
                    <a:lumMod val="75000"/>
                  </a:schemeClr>
                </a:solidFill>
              </a:defRPr>
            </a:lvl1pPr>
          </a:lstStyle>
          <a:p>
            <a:r>
              <a:rPr lang="en-US"/>
              <a:t>December 8, 2020</a:t>
            </a:r>
            <a:endParaRPr lang="en-US" dirty="0"/>
          </a:p>
        </p:txBody>
      </p:sp>
      <p:sp>
        <p:nvSpPr>
          <p:cNvPr id="11" name="Footer Placeholder 4"/>
          <p:cNvSpPr>
            <a:spLocks noGrp="1"/>
          </p:cNvSpPr>
          <p:nvPr>
            <p:ph type="ftr" sz="quarter" idx="3"/>
          </p:nvPr>
        </p:nvSpPr>
        <p:spPr>
          <a:xfrm>
            <a:off x="2743200" y="6356351"/>
            <a:ext cx="6705600" cy="365126"/>
          </a:xfrm>
          <a:prstGeom prst="rect">
            <a:avLst/>
          </a:prstGeom>
        </p:spPr>
        <p:txBody>
          <a:bodyPr vert="horz" lIns="91440" tIns="45720" rIns="91440" bIns="45720" rtlCol="0" anchor="b"/>
          <a:lstStyle>
            <a:lvl1pPr algn="ctr">
              <a:defRPr sz="1200">
                <a:solidFill>
                  <a:schemeClr val="tx1">
                    <a:lumMod val="75000"/>
                  </a:schemeClr>
                </a:solidFill>
              </a:defRPr>
            </a:lvl1pPr>
          </a:lstStyle>
          <a:p>
            <a:r>
              <a:rPr lang="en-US"/>
              <a:t>All information subject to change. © 2020 Funds For Learning, LLC </a:t>
            </a:r>
            <a:endParaRPr lang="en-US" dirty="0"/>
          </a:p>
        </p:txBody>
      </p:sp>
      <p:sp>
        <p:nvSpPr>
          <p:cNvPr id="12" name="Slide Number Placeholder 5"/>
          <p:cNvSpPr>
            <a:spLocks noGrp="1"/>
          </p:cNvSpPr>
          <p:nvPr>
            <p:ph type="sldNum" sz="quarter" idx="4"/>
          </p:nvPr>
        </p:nvSpPr>
        <p:spPr>
          <a:xfrm>
            <a:off x="9448800" y="6356352"/>
            <a:ext cx="2133600" cy="365124"/>
          </a:xfrm>
          <a:prstGeom prst="rect">
            <a:avLst/>
          </a:prstGeom>
        </p:spPr>
        <p:txBody>
          <a:bodyPr vert="horz" lIns="91440" tIns="45720" rIns="91440" bIns="45720" rtlCol="0" anchor="b"/>
          <a:lstStyle>
            <a:lvl1pPr algn="r">
              <a:defRPr sz="1200">
                <a:solidFill>
                  <a:schemeClr val="tx1">
                    <a:lumMod val="75000"/>
                  </a:schemeClr>
                </a:solidFill>
              </a:defRPr>
            </a:lvl1pPr>
          </a:lstStyle>
          <a:p>
            <a:fld id="{84EA1A38-3F67-4A57-8EE7-540C7DDBD6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normAutofit/>
          </a:bodyPr>
          <a:lstStyle>
            <a:lvl1pPr marL="0" indent="0">
              <a:buNone/>
              <a:defRPr sz="240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0" name="Date Placeholder 3"/>
          <p:cNvSpPr>
            <a:spLocks noGrp="1"/>
          </p:cNvSpPr>
          <p:nvPr>
            <p:ph type="dt" sz="half" idx="2"/>
          </p:nvPr>
        </p:nvSpPr>
        <p:spPr>
          <a:xfrm>
            <a:off x="609600" y="6356351"/>
            <a:ext cx="2133600" cy="365125"/>
          </a:xfrm>
          <a:prstGeom prst="rect">
            <a:avLst/>
          </a:prstGeom>
        </p:spPr>
        <p:txBody>
          <a:bodyPr vert="horz" lIns="91440" tIns="45720" rIns="91440" bIns="45720" rtlCol="0" anchor="b"/>
          <a:lstStyle>
            <a:lvl1pPr algn="l">
              <a:defRPr sz="1200">
                <a:solidFill>
                  <a:schemeClr val="tx1">
                    <a:lumMod val="75000"/>
                  </a:schemeClr>
                </a:solidFill>
              </a:defRPr>
            </a:lvl1pPr>
          </a:lstStyle>
          <a:p>
            <a:r>
              <a:rPr lang="en-US"/>
              <a:t>December 8, 2020</a:t>
            </a:r>
            <a:endParaRPr lang="en-US" dirty="0"/>
          </a:p>
        </p:txBody>
      </p:sp>
      <p:sp>
        <p:nvSpPr>
          <p:cNvPr id="11" name="Footer Placeholder 4"/>
          <p:cNvSpPr>
            <a:spLocks noGrp="1"/>
          </p:cNvSpPr>
          <p:nvPr>
            <p:ph type="ftr" sz="quarter" idx="3"/>
          </p:nvPr>
        </p:nvSpPr>
        <p:spPr>
          <a:xfrm>
            <a:off x="3378200" y="6356351"/>
            <a:ext cx="5435600" cy="365125"/>
          </a:xfrm>
          <a:prstGeom prst="rect">
            <a:avLst/>
          </a:prstGeom>
        </p:spPr>
        <p:txBody>
          <a:bodyPr vert="horz" lIns="91440" tIns="45720" rIns="91440" bIns="45720" rtlCol="0" anchor="b"/>
          <a:lstStyle>
            <a:lvl1pPr algn="ctr">
              <a:defRPr sz="1200">
                <a:solidFill>
                  <a:schemeClr val="tx1">
                    <a:lumMod val="75000"/>
                  </a:schemeClr>
                </a:solidFill>
              </a:defRPr>
            </a:lvl1pPr>
          </a:lstStyle>
          <a:p>
            <a:r>
              <a:rPr lang="en-US"/>
              <a:t>All information subject to change. © 2020 Funds For Learning, LLC </a:t>
            </a:r>
            <a:endParaRPr lang="en-US" dirty="0"/>
          </a:p>
        </p:txBody>
      </p:sp>
      <p:sp>
        <p:nvSpPr>
          <p:cNvPr id="12" name="Slide Number Placeholder 5"/>
          <p:cNvSpPr>
            <a:spLocks noGrp="1"/>
          </p:cNvSpPr>
          <p:nvPr>
            <p:ph type="sldNum" sz="quarter" idx="4"/>
          </p:nvPr>
        </p:nvSpPr>
        <p:spPr>
          <a:xfrm>
            <a:off x="9448800" y="6356352"/>
            <a:ext cx="2133600" cy="365124"/>
          </a:xfrm>
          <a:prstGeom prst="rect">
            <a:avLst/>
          </a:prstGeom>
        </p:spPr>
        <p:txBody>
          <a:bodyPr vert="horz" lIns="91440" tIns="45720" rIns="91440" bIns="45720" rtlCol="0" anchor="b"/>
          <a:lstStyle>
            <a:lvl1pPr algn="r">
              <a:defRPr sz="1200">
                <a:solidFill>
                  <a:schemeClr val="tx1">
                    <a:lumMod val="75000"/>
                  </a:schemeClr>
                </a:solidFill>
              </a:defRPr>
            </a:lvl1pPr>
          </a:lstStyle>
          <a:p>
            <a:fld id="{84EA1A38-3F67-4A57-8EE7-540C7DDBD67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Rectangle 20"/>
          <p:cNvSpPr/>
          <p:nvPr userDrawn="1"/>
        </p:nvSpPr>
        <p:spPr>
          <a:xfrm>
            <a:off x="0" y="311462"/>
            <a:ext cx="12191999" cy="10210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2" name="Title Placeholder 1"/>
          <p:cNvSpPr>
            <a:spLocks noGrp="1"/>
          </p:cNvSpPr>
          <p:nvPr>
            <p:ph type="title"/>
          </p:nvPr>
        </p:nvSpPr>
        <p:spPr>
          <a:xfrm>
            <a:off x="609600" y="308473"/>
            <a:ext cx="9855200" cy="10245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133600" cy="365125"/>
          </a:xfrm>
          <a:prstGeom prst="rect">
            <a:avLst/>
          </a:prstGeom>
        </p:spPr>
        <p:txBody>
          <a:bodyPr vert="horz" lIns="91440" tIns="45720" rIns="91440" bIns="45720" rtlCol="0" anchor="b"/>
          <a:lstStyle>
            <a:lvl1pPr algn="l">
              <a:defRPr sz="1200">
                <a:solidFill>
                  <a:schemeClr val="tx1">
                    <a:lumMod val="75000"/>
                  </a:schemeClr>
                </a:solidFill>
              </a:defRPr>
            </a:lvl1pPr>
          </a:lstStyle>
          <a:p>
            <a:r>
              <a:rPr lang="en-US"/>
              <a:t>December 8, 2020</a:t>
            </a:r>
            <a:endParaRPr lang="en-US" dirty="0"/>
          </a:p>
        </p:txBody>
      </p:sp>
      <p:sp>
        <p:nvSpPr>
          <p:cNvPr id="5" name="Footer Placeholder 4"/>
          <p:cNvSpPr>
            <a:spLocks noGrp="1"/>
          </p:cNvSpPr>
          <p:nvPr>
            <p:ph type="ftr" sz="quarter" idx="3"/>
          </p:nvPr>
        </p:nvSpPr>
        <p:spPr>
          <a:xfrm>
            <a:off x="2743200" y="6356351"/>
            <a:ext cx="6705600" cy="365126"/>
          </a:xfrm>
          <a:prstGeom prst="rect">
            <a:avLst/>
          </a:prstGeom>
        </p:spPr>
        <p:txBody>
          <a:bodyPr vert="horz" lIns="91440" tIns="45720" rIns="91440" bIns="45720" rtlCol="0" anchor="b"/>
          <a:lstStyle>
            <a:lvl1pPr algn="ctr">
              <a:defRPr sz="1200">
                <a:solidFill>
                  <a:schemeClr val="tx1">
                    <a:lumMod val="75000"/>
                  </a:schemeClr>
                </a:solidFill>
              </a:defRPr>
            </a:lvl1pPr>
          </a:lstStyle>
          <a:p>
            <a:r>
              <a:rPr lang="en-US"/>
              <a:t>All information subject to change. © 2020 Funds For Learning, LLC </a:t>
            </a:r>
            <a:endParaRPr lang="en-US" dirty="0"/>
          </a:p>
        </p:txBody>
      </p:sp>
      <p:sp>
        <p:nvSpPr>
          <p:cNvPr id="6" name="Slide Number Placeholder 5"/>
          <p:cNvSpPr>
            <a:spLocks noGrp="1"/>
          </p:cNvSpPr>
          <p:nvPr>
            <p:ph type="sldNum" sz="quarter" idx="4"/>
          </p:nvPr>
        </p:nvSpPr>
        <p:spPr>
          <a:xfrm>
            <a:off x="9448800" y="6356352"/>
            <a:ext cx="2133600" cy="365124"/>
          </a:xfrm>
          <a:prstGeom prst="rect">
            <a:avLst/>
          </a:prstGeom>
        </p:spPr>
        <p:txBody>
          <a:bodyPr vert="horz" lIns="91440" tIns="45720" rIns="91440" bIns="45720" rtlCol="0" anchor="b"/>
          <a:lstStyle>
            <a:lvl1pPr algn="r">
              <a:defRPr sz="1200">
                <a:solidFill>
                  <a:schemeClr val="tx1">
                    <a:lumMod val="75000"/>
                  </a:schemeClr>
                </a:solidFill>
              </a:defRPr>
            </a:lvl1pPr>
          </a:lstStyle>
          <a:p>
            <a:fld id="{84EA1A38-3F67-4A57-8EE7-540C7DDBD672}" type="slidenum">
              <a:rPr lang="en-US" smtClean="0"/>
              <a:pPr/>
              <a:t>‹#›</a:t>
            </a:fld>
            <a:endParaRPr lang="en-US" dirty="0"/>
          </a:p>
        </p:txBody>
      </p:sp>
      <p:cxnSp>
        <p:nvCxnSpPr>
          <p:cNvPr id="10" name="Straight Connector 9"/>
          <p:cNvCxnSpPr/>
          <p:nvPr userDrawn="1"/>
        </p:nvCxnSpPr>
        <p:spPr>
          <a:xfrm>
            <a:off x="-14176" y="1339703"/>
            <a:ext cx="12192000" cy="0"/>
          </a:xfrm>
          <a:prstGeom prst="line">
            <a:avLst/>
          </a:prstGeom>
          <a:ln w="19050">
            <a:solidFill>
              <a:srgbClr val="BF311B"/>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304800"/>
            <a:ext cx="12192000" cy="0"/>
          </a:xfrm>
          <a:prstGeom prst="line">
            <a:avLst/>
          </a:prstGeom>
          <a:ln w="19050">
            <a:solidFill>
              <a:srgbClr val="BF311B"/>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Rectangle 18"/>
          <p:cNvSpPr/>
          <p:nvPr userDrawn="1"/>
        </p:nvSpPr>
        <p:spPr>
          <a:xfrm>
            <a:off x="10616321" y="311462"/>
            <a:ext cx="1561503" cy="10210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FundsForLearning-Logo-YourERateGuides.jpg"/>
          <p:cNvPicPr>
            <a:picLocks noChangeAspect="1"/>
          </p:cNvPicPr>
          <p:nvPr userDrawn="1"/>
        </p:nvPicPr>
        <p:blipFill>
          <a:blip r:embed="rId5">
            <a:clrChange>
              <a:clrFrom>
                <a:srgbClr val="FFFFFF"/>
              </a:clrFrom>
              <a:clrTo>
                <a:srgbClr val="FFFFFF">
                  <a:alpha val="0"/>
                </a:srgbClr>
              </a:clrTo>
            </a:clrChange>
          </a:blip>
          <a:stretch>
            <a:fillRect/>
          </a:stretch>
        </p:blipFill>
        <p:spPr>
          <a:xfrm>
            <a:off x="10692731" y="489474"/>
            <a:ext cx="1273629" cy="629322"/>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Information</a:t>
            </a:r>
          </a:p>
        </p:txBody>
      </p:sp>
      <p:sp>
        <p:nvSpPr>
          <p:cNvPr id="3" name="Content Placeholder 2"/>
          <p:cNvSpPr>
            <a:spLocks noGrp="1"/>
          </p:cNvSpPr>
          <p:nvPr>
            <p:ph idx="1"/>
          </p:nvPr>
        </p:nvSpPr>
        <p:spPr/>
        <p:txBody>
          <a:bodyPr/>
          <a:lstStyle/>
          <a:p>
            <a:pPr marL="0" indent="0">
              <a:buNone/>
            </a:pPr>
            <a:r>
              <a:rPr lang="en-US" dirty="0"/>
              <a:t>Funds For Learning uses its best efforts to ensure that all of the E‐rate‐related information that it provides is accurate, current, and complete as of the date of original presentation.  However, because of the dynamic nature of E‐rate program rules, regulations, and procedures, FFL can neither warrant nor guarantee the accuracy, currency, or completeness of this information.</a:t>
            </a:r>
          </a:p>
          <a:p>
            <a:endParaRPr lang="en-US" dirty="0"/>
          </a:p>
        </p:txBody>
      </p:sp>
      <p:sp>
        <p:nvSpPr>
          <p:cNvPr id="4" name="Date Placeholder 3"/>
          <p:cNvSpPr>
            <a:spLocks noGrp="1"/>
          </p:cNvSpPr>
          <p:nvPr>
            <p:ph type="dt" sz="half" idx="2"/>
          </p:nvPr>
        </p:nvSpPr>
        <p:spPr/>
        <p:txBody>
          <a:bodyPr/>
          <a:lstStyle/>
          <a:p>
            <a:r>
              <a:rPr lang="en-US"/>
              <a:t>December 8, 2020</a:t>
            </a:r>
            <a:endParaRPr lang="en-US" dirty="0"/>
          </a:p>
        </p:txBody>
      </p:sp>
      <p:sp>
        <p:nvSpPr>
          <p:cNvPr id="5" name="Footer Placeholder 4"/>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p:cNvSpPr>
            <a:spLocks noGrp="1"/>
          </p:cNvSpPr>
          <p:nvPr>
            <p:ph type="sldNum" sz="quarter" idx="4"/>
          </p:nvPr>
        </p:nvSpPr>
        <p:spPr/>
        <p:txBody>
          <a:bodyPr/>
          <a:lstStyle/>
          <a:p>
            <a:fld id="{84EA1A38-3F67-4A57-8EE7-540C7DDBD672}" type="slidenum">
              <a:rPr lang="en-US" smtClean="0"/>
              <a:pPr/>
              <a:t>1</a:t>
            </a:fld>
            <a:endParaRPr lang="en-US" dirty="0"/>
          </a:p>
        </p:txBody>
      </p:sp>
    </p:spTree>
    <p:extLst>
      <p:ext uri="{BB962C8B-B14F-4D97-AF65-F5344CB8AC3E}">
        <p14:creationId xmlns:p14="http://schemas.microsoft.com/office/powerpoint/2010/main" val="3753935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DEE34B0-D9E6-264F-92B5-804668B6F0F4}"/>
              </a:ext>
            </a:extLst>
          </p:cNvPr>
          <p:cNvSpPr>
            <a:spLocks noGrp="1"/>
          </p:cNvSpPr>
          <p:nvPr>
            <p:ph type="subTitle" idx="1"/>
          </p:nvPr>
        </p:nvSpPr>
        <p:spPr/>
        <p:txBody>
          <a:bodyPr/>
          <a:lstStyle/>
          <a:p>
            <a:r>
              <a:rPr lang="en-US" dirty="0"/>
              <a:t>Eligible Services Update</a:t>
            </a:r>
          </a:p>
        </p:txBody>
      </p:sp>
    </p:spTree>
    <p:extLst>
      <p:ext uri="{BB962C8B-B14F-4D97-AF65-F5344CB8AC3E}">
        <p14:creationId xmlns:p14="http://schemas.microsoft.com/office/powerpoint/2010/main" val="2447957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Services List</a:t>
            </a:r>
          </a:p>
        </p:txBody>
      </p:sp>
      <p:sp>
        <p:nvSpPr>
          <p:cNvPr id="3" name="Content Placeholder 2"/>
          <p:cNvSpPr>
            <a:spLocks noGrp="1"/>
          </p:cNvSpPr>
          <p:nvPr>
            <p:ph idx="1"/>
          </p:nvPr>
        </p:nvSpPr>
        <p:spPr/>
        <p:txBody>
          <a:bodyPr>
            <a:normAutofit/>
          </a:bodyPr>
          <a:lstStyle/>
          <a:p>
            <a:r>
              <a:rPr lang="en-US" dirty="0"/>
              <a:t>Defines what products and services qualify for discounts</a:t>
            </a:r>
          </a:p>
          <a:p>
            <a:pPr lvl="1"/>
            <a:r>
              <a:rPr lang="en-US" dirty="0"/>
              <a:t>Focused on broadband </a:t>
            </a:r>
            <a:r>
              <a:rPr lang="en-US" b="1" dirty="0"/>
              <a:t>connectivity and infrastructure</a:t>
            </a:r>
          </a:p>
          <a:p>
            <a:pPr lvl="1"/>
            <a:r>
              <a:rPr lang="en-US" dirty="0"/>
              <a:t>Eligibility defined by </a:t>
            </a:r>
            <a:r>
              <a:rPr lang="en-US" b="1" dirty="0"/>
              <a:t>functionality</a:t>
            </a:r>
            <a:endParaRPr lang="en-US" dirty="0"/>
          </a:p>
          <a:p>
            <a:pPr marL="0" indent="0">
              <a:buNone/>
            </a:pPr>
            <a:endParaRPr lang="en-US" dirty="0"/>
          </a:p>
          <a:p>
            <a:r>
              <a:rPr lang="en-US" dirty="0"/>
              <a:t>Not listed in the ESL?  Assume it is not eligible</a:t>
            </a:r>
          </a:p>
          <a:p>
            <a:endParaRPr lang="en-US" dirty="0"/>
          </a:p>
          <a:p>
            <a:r>
              <a:rPr lang="en-US" dirty="0"/>
              <a:t>FY2021 Eligible Services List finalized November 30</a:t>
            </a:r>
          </a:p>
          <a:p>
            <a:pPr lvl="1"/>
            <a:r>
              <a:rPr lang="en-US" dirty="0"/>
              <a:t>No eligibility </a:t>
            </a:r>
            <a:r>
              <a:rPr lang="en-US"/>
              <a:t>changes from FY2020</a:t>
            </a:r>
            <a:endParaRPr lang="en-US" dirty="0"/>
          </a:p>
        </p:txBody>
      </p:sp>
      <p:sp>
        <p:nvSpPr>
          <p:cNvPr id="4" name="Date Placeholder 3"/>
          <p:cNvSpPr>
            <a:spLocks noGrp="1"/>
          </p:cNvSpPr>
          <p:nvPr>
            <p:ph type="dt" sz="half" idx="2"/>
          </p:nvPr>
        </p:nvSpPr>
        <p:spPr/>
        <p:txBody>
          <a:bodyPr/>
          <a:lstStyle/>
          <a:p>
            <a:r>
              <a:rPr lang="en-US"/>
              <a:t>December 8, 2020</a:t>
            </a:r>
            <a:endParaRPr lang="en-US" dirty="0"/>
          </a:p>
        </p:txBody>
      </p:sp>
      <p:sp>
        <p:nvSpPr>
          <p:cNvPr id="5" name="Footer Placeholder 4"/>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p:cNvSpPr>
            <a:spLocks noGrp="1"/>
          </p:cNvSpPr>
          <p:nvPr>
            <p:ph type="sldNum" sz="quarter" idx="4"/>
          </p:nvPr>
        </p:nvSpPr>
        <p:spPr/>
        <p:txBody>
          <a:bodyPr/>
          <a:lstStyle/>
          <a:p>
            <a:fld id="{84EA1A38-3F67-4A57-8EE7-540C7DDBD672}" type="slidenum">
              <a:rPr lang="en-US" smtClean="0"/>
              <a:pPr/>
              <a:t>11</a:t>
            </a:fld>
            <a:endParaRPr lang="en-US" dirty="0"/>
          </a:p>
        </p:txBody>
      </p:sp>
    </p:spTree>
    <p:extLst>
      <p:ext uri="{BB962C8B-B14F-4D97-AF65-F5344CB8AC3E}">
        <p14:creationId xmlns:p14="http://schemas.microsoft.com/office/powerpoint/2010/main" val="195268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Connectivity and Infrastructure</a:t>
            </a:r>
          </a:p>
        </p:txBody>
      </p:sp>
      <p:sp>
        <p:nvSpPr>
          <p:cNvPr id="3" name="Content Placeholder 2"/>
          <p:cNvSpPr>
            <a:spLocks noGrp="1"/>
          </p:cNvSpPr>
          <p:nvPr>
            <p:ph idx="1"/>
          </p:nvPr>
        </p:nvSpPr>
        <p:spPr/>
        <p:txBody>
          <a:bodyPr>
            <a:normAutofit/>
          </a:bodyPr>
          <a:lstStyle/>
          <a:p>
            <a:r>
              <a:rPr lang="en-US" dirty="0"/>
              <a:t>Two funding categories:</a:t>
            </a:r>
          </a:p>
          <a:p>
            <a:pPr lvl="1"/>
            <a:r>
              <a:rPr lang="en-US" dirty="0"/>
              <a:t>Category 1 (“C1”):  service </a:t>
            </a:r>
            <a:r>
              <a:rPr lang="en-US" i="1" dirty="0"/>
              <a:t>to the building</a:t>
            </a:r>
          </a:p>
          <a:p>
            <a:pPr lvl="2"/>
            <a:r>
              <a:rPr lang="en-US" dirty="0"/>
              <a:t>Internet access and WAN links</a:t>
            </a:r>
            <a:br>
              <a:rPr lang="en-US" dirty="0"/>
            </a:br>
            <a:endParaRPr lang="en-US" dirty="0"/>
          </a:p>
          <a:p>
            <a:pPr lvl="1"/>
            <a:r>
              <a:rPr lang="en-US" dirty="0"/>
              <a:t>Category 2 (“C2”):  service </a:t>
            </a:r>
            <a:r>
              <a:rPr lang="en-US" i="1" dirty="0"/>
              <a:t>within the building</a:t>
            </a:r>
            <a:endParaRPr lang="en-US" dirty="0"/>
          </a:p>
          <a:p>
            <a:pPr lvl="2"/>
            <a:r>
              <a:rPr lang="en-US" dirty="0"/>
              <a:t>LAN equipment and services</a:t>
            </a:r>
          </a:p>
          <a:p>
            <a:endParaRPr lang="en-US" dirty="0"/>
          </a:p>
          <a:p>
            <a:endParaRPr lang="en-US" dirty="0"/>
          </a:p>
        </p:txBody>
      </p:sp>
      <p:sp>
        <p:nvSpPr>
          <p:cNvPr id="4" name="Date Placeholder 3"/>
          <p:cNvSpPr>
            <a:spLocks noGrp="1"/>
          </p:cNvSpPr>
          <p:nvPr>
            <p:ph type="dt" sz="half" idx="2"/>
          </p:nvPr>
        </p:nvSpPr>
        <p:spPr/>
        <p:txBody>
          <a:bodyPr/>
          <a:lstStyle/>
          <a:p>
            <a:r>
              <a:rPr lang="en-US"/>
              <a:t>December 8, 2020</a:t>
            </a:r>
            <a:endParaRPr lang="en-US" dirty="0"/>
          </a:p>
        </p:txBody>
      </p:sp>
      <p:sp>
        <p:nvSpPr>
          <p:cNvPr id="5" name="Footer Placeholder 4"/>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p:cNvSpPr>
            <a:spLocks noGrp="1"/>
          </p:cNvSpPr>
          <p:nvPr>
            <p:ph type="sldNum" sz="quarter" idx="4"/>
          </p:nvPr>
        </p:nvSpPr>
        <p:spPr/>
        <p:txBody>
          <a:bodyPr/>
          <a:lstStyle/>
          <a:p>
            <a:fld id="{84EA1A38-3F67-4A57-8EE7-540C7DDBD672}" type="slidenum">
              <a:rPr lang="en-US" smtClean="0"/>
              <a:pPr/>
              <a:t>12</a:t>
            </a:fld>
            <a:endParaRPr lang="en-US" dirty="0"/>
          </a:p>
        </p:txBody>
      </p:sp>
    </p:spTree>
    <p:extLst>
      <p:ext uri="{BB962C8B-B14F-4D97-AF65-F5344CB8AC3E}">
        <p14:creationId xmlns:p14="http://schemas.microsoft.com/office/powerpoint/2010/main" val="1056307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DB51-4B26-C74A-A098-CD56AD2BA1F0}"/>
              </a:ext>
            </a:extLst>
          </p:cNvPr>
          <p:cNvSpPr>
            <a:spLocks noGrp="1"/>
          </p:cNvSpPr>
          <p:nvPr>
            <p:ph type="title"/>
          </p:nvPr>
        </p:nvSpPr>
        <p:spPr/>
        <p:txBody>
          <a:bodyPr/>
          <a:lstStyle/>
          <a:p>
            <a:r>
              <a:rPr lang="en-US" dirty="0"/>
              <a:t>Category One Services</a:t>
            </a:r>
          </a:p>
        </p:txBody>
      </p:sp>
      <p:sp>
        <p:nvSpPr>
          <p:cNvPr id="3" name="Content Placeholder 2">
            <a:extLst>
              <a:ext uri="{FF2B5EF4-FFF2-40B4-BE49-F238E27FC236}">
                <a16:creationId xmlns:a16="http://schemas.microsoft.com/office/drawing/2014/main" id="{B5C3FE61-242D-724E-8364-F77C292F4410}"/>
              </a:ext>
            </a:extLst>
          </p:cNvPr>
          <p:cNvSpPr>
            <a:spLocks noGrp="1"/>
          </p:cNvSpPr>
          <p:nvPr>
            <p:ph idx="1"/>
          </p:nvPr>
        </p:nvSpPr>
        <p:spPr/>
        <p:txBody>
          <a:bodyPr>
            <a:normAutofit fontScale="92500" lnSpcReduction="10000"/>
          </a:bodyPr>
          <a:lstStyle/>
          <a:p>
            <a:r>
              <a:rPr lang="en-US" dirty="0"/>
              <a:t>Internet bandwidth</a:t>
            </a:r>
          </a:p>
          <a:p>
            <a:endParaRPr lang="en-US" dirty="0"/>
          </a:p>
          <a:p>
            <a:r>
              <a:rPr lang="en-US" dirty="0"/>
              <a:t>Wide area networks</a:t>
            </a:r>
          </a:p>
          <a:p>
            <a:pPr lvl="1"/>
            <a:r>
              <a:rPr lang="en-US" dirty="0"/>
              <a:t>Lit, dark, and self-provisioned fiber</a:t>
            </a:r>
          </a:p>
          <a:p>
            <a:endParaRPr lang="en-US" dirty="0"/>
          </a:p>
          <a:p>
            <a:r>
              <a:rPr lang="en-US" dirty="0"/>
              <a:t>Platform agnostic</a:t>
            </a:r>
          </a:p>
          <a:p>
            <a:pPr lvl="1"/>
            <a:r>
              <a:rPr lang="en-US" dirty="0"/>
              <a:t>Fiber, copper, wireless, satellite, etc.</a:t>
            </a:r>
          </a:p>
          <a:p>
            <a:pPr lvl="1"/>
            <a:endParaRPr lang="en-US" dirty="0"/>
          </a:p>
          <a:p>
            <a:r>
              <a:rPr lang="en-US" dirty="0"/>
              <a:t>Equipment required for C1 services to be functional</a:t>
            </a:r>
          </a:p>
        </p:txBody>
      </p:sp>
      <p:sp>
        <p:nvSpPr>
          <p:cNvPr id="4" name="Date Placeholder 3">
            <a:extLst>
              <a:ext uri="{FF2B5EF4-FFF2-40B4-BE49-F238E27FC236}">
                <a16:creationId xmlns:a16="http://schemas.microsoft.com/office/drawing/2014/main" id="{BF5AA4E9-E5C0-AA4E-8A88-6AE550D43786}"/>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D1339A91-C505-8B46-8792-59C6B1EB6A01}"/>
              </a:ext>
            </a:extLst>
          </p:cNvPr>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a:extLst>
              <a:ext uri="{FF2B5EF4-FFF2-40B4-BE49-F238E27FC236}">
                <a16:creationId xmlns:a16="http://schemas.microsoft.com/office/drawing/2014/main" id="{EEB8C399-CEF1-D24A-9A08-4F5997C36C43}"/>
              </a:ext>
            </a:extLst>
          </p:cNvPr>
          <p:cNvSpPr>
            <a:spLocks noGrp="1"/>
          </p:cNvSpPr>
          <p:nvPr>
            <p:ph type="sldNum" sz="quarter" idx="4"/>
          </p:nvPr>
        </p:nvSpPr>
        <p:spPr/>
        <p:txBody>
          <a:bodyPr/>
          <a:lstStyle/>
          <a:p>
            <a:fld id="{84EA1A38-3F67-4A57-8EE7-540C7DDBD672}" type="slidenum">
              <a:rPr lang="en-US" smtClean="0"/>
              <a:pPr/>
              <a:t>13</a:t>
            </a:fld>
            <a:endParaRPr lang="en-US" dirty="0"/>
          </a:p>
        </p:txBody>
      </p:sp>
    </p:spTree>
    <p:extLst>
      <p:ext uri="{BB962C8B-B14F-4D97-AF65-F5344CB8AC3E}">
        <p14:creationId xmlns:p14="http://schemas.microsoft.com/office/powerpoint/2010/main" val="3159628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AA556-357F-DE4D-9D40-5BBEAC26CB97}"/>
              </a:ext>
            </a:extLst>
          </p:cNvPr>
          <p:cNvSpPr>
            <a:spLocks noGrp="1"/>
          </p:cNvSpPr>
          <p:nvPr>
            <p:ph type="title"/>
          </p:nvPr>
        </p:nvSpPr>
        <p:spPr/>
        <p:txBody>
          <a:bodyPr/>
          <a:lstStyle/>
          <a:p>
            <a:r>
              <a:rPr lang="en-US" dirty="0"/>
              <a:t>Category Two Services</a:t>
            </a:r>
          </a:p>
        </p:txBody>
      </p:sp>
      <p:sp>
        <p:nvSpPr>
          <p:cNvPr id="3" name="Content Placeholder 2">
            <a:extLst>
              <a:ext uri="{FF2B5EF4-FFF2-40B4-BE49-F238E27FC236}">
                <a16:creationId xmlns:a16="http://schemas.microsoft.com/office/drawing/2014/main" id="{6EA44B2A-1016-3844-A8D0-1CF495F2CEDF}"/>
              </a:ext>
            </a:extLst>
          </p:cNvPr>
          <p:cNvSpPr>
            <a:spLocks noGrp="1"/>
          </p:cNvSpPr>
          <p:nvPr>
            <p:ph idx="1"/>
          </p:nvPr>
        </p:nvSpPr>
        <p:spPr/>
        <p:txBody>
          <a:bodyPr>
            <a:normAutofit lnSpcReduction="10000"/>
          </a:bodyPr>
          <a:lstStyle/>
          <a:p>
            <a:r>
              <a:rPr lang="en-US" dirty="0"/>
              <a:t>Internal Connections:</a:t>
            </a:r>
          </a:p>
          <a:p>
            <a:pPr lvl="1"/>
            <a:r>
              <a:rPr lang="en-US" dirty="0"/>
              <a:t>Switches and routers</a:t>
            </a:r>
          </a:p>
          <a:p>
            <a:pPr lvl="1"/>
            <a:r>
              <a:rPr lang="en-US" dirty="0"/>
              <a:t>Wireless LAN:  access points, controllers, licensing</a:t>
            </a:r>
          </a:p>
          <a:p>
            <a:pPr lvl="1"/>
            <a:r>
              <a:rPr lang="en-US" dirty="0"/>
              <a:t>Structured cabling and installation</a:t>
            </a:r>
          </a:p>
          <a:p>
            <a:pPr lvl="1"/>
            <a:r>
              <a:rPr lang="en-US" dirty="0"/>
              <a:t>“Basic” firewalls</a:t>
            </a:r>
          </a:p>
          <a:p>
            <a:pPr lvl="1"/>
            <a:r>
              <a:rPr lang="en-US" dirty="0"/>
              <a:t>Web content caching equipment</a:t>
            </a:r>
          </a:p>
          <a:p>
            <a:pPr lvl="1"/>
            <a:r>
              <a:rPr lang="en-US" dirty="0" err="1"/>
              <a:t>UPSes</a:t>
            </a:r>
            <a:r>
              <a:rPr lang="en-US" dirty="0"/>
              <a:t> (if connected to eligible components)</a:t>
            </a:r>
          </a:p>
          <a:p>
            <a:pPr lvl="1"/>
            <a:r>
              <a:rPr lang="en-US" dirty="0"/>
              <a:t>Racks, mounting hardware, accessories</a:t>
            </a:r>
          </a:p>
          <a:p>
            <a:pPr lvl="1"/>
            <a:r>
              <a:rPr lang="en-US" dirty="0"/>
              <a:t>Installation and configuration, shipping, taxes, and fees</a:t>
            </a:r>
          </a:p>
        </p:txBody>
      </p:sp>
      <p:sp>
        <p:nvSpPr>
          <p:cNvPr id="4" name="Date Placeholder 3">
            <a:extLst>
              <a:ext uri="{FF2B5EF4-FFF2-40B4-BE49-F238E27FC236}">
                <a16:creationId xmlns:a16="http://schemas.microsoft.com/office/drawing/2014/main" id="{6296421E-A229-8346-BD9F-3CACC26ED0C2}"/>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F4E83AC3-C010-CB4C-83B2-7753C6EB4ACB}"/>
              </a:ext>
            </a:extLst>
          </p:cNvPr>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a:extLst>
              <a:ext uri="{FF2B5EF4-FFF2-40B4-BE49-F238E27FC236}">
                <a16:creationId xmlns:a16="http://schemas.microsoft.com/office/drawing/2014/main" id="{109E32B0-1F3C-814F-B961-212B1A8F611A}"/>
              </a:ext>
            </a:extLst>
          </p:cNvPr>
          <p:cNvSpPr>
            <a:spLocks noGrp="1"/>
          </p:cNvSpPr>
          <p:nvPr>
            <p:ph type="sldNum" sz="quarter" idx="4"/>
          </p:nvPr>
        </p:nvSpPr>
        <p:spPr/>
        <p:txBody>
          <a:bodyPr/>
          <a:lstStyle/>
          <a:p>
            <a:fld id="{84EA1A38-3F67-4A57-8EE7-540C7DDBD672}" type="slidenum">
              <a:rPr lang="en-US" smtClean="0"/>
              <a:pPr/>
              <a:t>14</a:t>
            </a:fld>
            <a:endParaRPr lang="en-US" dirty="0"/>
          </a:p>
        </p:txBody>
      </p:sp>
    </p:spTree>
    <p:extLst>
      <p:ext uri="{BB962C8B-B14F-4D97-AF65-F5344CB8AC3E}">
        <p14:creationId xmlns:p14="http://schemas.microsoft.com/office/powerpoint/2010/main" val="1976386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27E9C-702B-8B40-B6FB-65A9CADD7FE2}"/>
              </a:ext>
            </a:extLst>
          </p:cNvPr>
          <p:cNvSpPr>
            <a:spLocks noGrp="1"/>
          </p:cNvSpPr>
          <p:nvPr>
            <p:ph type="title"/>
          </p:nvPr>
        </p:nvSpPr>
        <p:spPr/>
        <p:txBody>
          <a:bodyPr/>
          <a:lstStyle/>
          <a:p>
            <a:r>
              <a:rPr lang="en-US" dirty="0"/>
              <a:t>Category Two Services</a:t>
            </a:r>
          </a:p>
        </p:txBody>
      </p:sp>
      <p:sp>
        <p:nvSpPr>
          <p:cNvPr id="3" name="Content Placeholder 2">
            <a:extLst>
              <a:ext uri="{FF2B5EF4-FFF2-40B4-BE49-F238E27FC236}">
                <a16:creationId xmlns:a16="http://schemas.microsoft.com/office/drawing/2014/main" id="{199FB6E9-F56F-1248-AA11-D82C98ACE7C6}"/>
              </a:ext>
            </a:extLst>
          </p:cNvPr>
          <p:cNvSpPr>
            <a:spLocks noGrp="1"/>
          </p:cNvSpPr>
          <p:nvPr>
            <p:ph idx="1"/>
          </p:nvPr>
        </p:nvSpPr>
        <p:spPr/>
        <p:txBody>
          <a:bodyPr/>
          <a:lstStyle/>
          <a:p>
            <a:r>
              <a:rPr lang="en-US" dirty="0"/>
              <a:t>Basic Maintenance of Internal Connections</a:t>
            </a:r>
          </a:p>
          <a:p>
            <a:pPr lvl="1"/>
            <a:r>
              <a:rPr lang="en-US" dirty="0"/>
              <a:t>Manufacturer service contracts (excluding warranties)</a:t>
            </a:r>
          </a:p>
          <a:p>
            <a:pPr lvl="1"/>
            <a:r>
              <a:rPr lang="en-US" dirty="0"/>
              <a:t>Break/fix maintenance on hardware</a:t>
            </a:r>
          </a:p>
          <a:p>
            <a:pPr lvl="1"/>
            <a:endParaRPr lang="en-US" dirty="0"/>
          </a:p>
          <a:p>
            <a:r>
              <a:rPr lang="en-US" dirty="0"/>
              <a:t>Managed Internal Broadband Services (MIBS)</a:t>
            </a:r>
          </a:p>
          <a:p>
            <a:pPr lvl="1"/>
            <a:r>
              <a:rPr lang="en-US" dirty="0"/>
              <a:t>Management and monitoring of eligible equipment</a:t>
            </a:r>
          </a:p>
          <a:p>
            <a:pPr lvl="1"/>
            <a:r>
              <a:rPr lang="en-US" dirty="0"/>
              <a:t>May include leased hardware or manage/monitor applicant’s own</a:t>
            </a:r>
          </a:p>
        </p:txBody>
      </p:sp>
      <p:sp>
        <p:nvSpPr>
          <p:cNvPr id="4" name="Date Placeholder 3">
            <a:extLst>
              <a:ext uri="{FF2B5EF4-FFF2-40B4-BE49-F238E27FC236}">
                <a16:creationId xmlns:a16="http://schemas.microsoft.com/office/drawing/2014/main" id="{B17D7B36-2820-B04A-9768-0475B9CF1DCE}"/>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1F66E69A-C163-B44E-97CC-3C0D8AB78C26}"/>
              </a:ext>
            </a:extLst>
          </p:cNvPr>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a:extLst>
              <a:ext uri="{FF2B5EF4-FFF2-40B4-BE49-F238E27FC236}">
                <a16:creationId xmlns:a16="http://schemas.microsoft.com/office/drawing/2014/main" id="{4702C096-6F82-314A-B4C4-6D007A903DF1}"/>
              </a:ext>
            </a:extLst>
          </p:cNvPr>
          <p:cNvSpPr>
            <a:spLocks noGrp="1"/>
          </p:cNvSpPr>
          <p:nvPr>
            <p:ph type="sldNum" sz="quarter" idx="4"/>
          </p:nvPr>
        </p:nvSpPr>
        <p:spPr/>
        <p:txBody>
          <a:bodyPr/>
          <a:lstStyle/>
          <a:p>
            <a:fld id="{84EA1A38-3F67-4A57-8EE7-540C7DDBD672}" type="slidenum">
              <a:rPr lang="en-US" smtClean="0"/>
              <a:pPr/>
              <a:t>15</a:t>
            </a:fld>
            <a:endParaRPr lang="en-US" dirty="0"/>
          </a:p>
        </p:txBody>
      </p:sp>
    </p:spTree>
    <p:extLst>
      <p:ext uri="{BB962C8B-B14F-4D97-AF65-F5344CB8AC3E}">
        <p14:creationId xmlns:p14="http://schemas.microsoft.com/office/powerpoint/2010/main" val="2129832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8705DB1-725A-6545-B685-345B4C456545}"/>
              </a:ext>
            </a:extLst>
          </p:cNvPr>
          <p:cNvSpPr>
            <a:spLocks noGrp="1"/>
          </p:cNvSpPr>
          <p:nvPr>
            <p:ph type="subTitle" idx="1"/>
          </p:nvPr>
        </p:nvSpPr>
        <p:spPr>
          <a:xfrm>
            <a:off x="1016000" y="2362200"/>
            <a:ext cx="10160000" cy="1447800"/>
          </a:xfrm>
        </p:spPr>
        <p:txBody>
          <a:bodyPr/>
          <a:lstStyle/>
          <a:p>
            <a:r>
              <a:rPr lang="en-US" dirty="0"/>
              <a:t>Category Two Budgets:  New for FY2021</a:t>
            </a:r>
          </a:p>
        </p:txBody>
      </p:sp>
    </p:spTree>
    <p:extLst>
      <p:ext uri="{BB962C8B-B14F-4D97-AF65-F5344CB8AC3E}">
        <p14:creationId xmlns:p14="http://schemas.microsoft.com/office/powerpoint/2010/main" val="2930565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7E4DE-E9A3-8F4A-997D-989907BC6AED}"/>
              </a:ext>
            </a:extLst>
          </p:cNvPr>
          <p:cNvSpPr>
            <a:spLocks noGrp="1"/>
          </p:cNvSpPr>
          <p:nvPr>
            <p:ph type="title"/>
          </p:nvPr>
        </p:nvSpPr>
        <p:spPr/>
        <p:txBody>
          <a:bodyPr/>
          <a:lstStyle/>
          <a:p>
            <a:r>
              <a:rPr lang="en-US" dirty="0"/>
              <a:t>Funding Year 2021:  A Fresh Start</a:t>
            </a:r>
          </a:p>
        </p:txBody>
      </p:sp>
      <p:sp>
        <p:nvSpPr>
          <p:cNvPr id="3" name="Content Placeholder 2">
            <a:extLst>
              <a:ext uri="{FF2B5EF4-FFF2-40B4-BE49-F238E27FC236}">
                <a16:creationId xmlns:a16="http://schemas.microsoft.com/office/drawing/2014/main" id="{A79A8C44-591A-CF46-AE94-ED1449172482}"/>
              </a:ext>
            </a:extLst>
          </p:cNvPr>
          <p:cNvSpPr>
            <a:spLocks noGrp="1"/>
          </p:cNvSpPr>
          <p:nvPr>
            <p:ph idx="1"/>
          </p:nvPr>
        </p:nvSpPr>
        <p:spPr/>
        <p:txBody>
          <a:bodyPr/>
          <a:lstStyle/>
          <a:p>
            <a:r>
              <a:rPr lang="en-US" dirty="0"/>
              <a:t>Category Two “budget” system made permanent starting in FY2021</a:t>
            </a:r>
          </a:p>
          <a:p>
            <a:pPr lvl="1"/>
            <a:r>
              <a:rPr lang="en-US" dirty="0"/>
              <a:t>Pre-discount funding cap on C2 commitments over a five year period</a:t>
            </a:r>
          </a:p>
          <a:p>
            <a:pPr marL="0" indent="0">
              <a:buNone/>
            </a:pPr>
            <a:endParaRPr lang="en-US" dirty="0"/>
          </a:p>
          <a:p>
            <a:r>
              <a:rPr lang="en-US" dirty="0"/>
              <a:t>All C2 budgets will be </a:t>
            </a:r>
            <a:r>
              <a:rPr lang="en-US" b="1" dirty="0"/>
              <a:t>reset</a:t>
            </a:r>
            <a:r>
              <a:rPr lang="en-US" dirty="0"/>
              <a:t> in FY2021</a:t>
            </a:r>
          </a:p>
          <a:p>
            <a:pPr lvl="1"/>
            <a:r>
              <a:rPr lang="en-US" dirty="0"/>
              <a:t>FY2015-2020 utilization will not be factored into budget calculation</a:t>
            </a:r>
          </a:p>
          <a:p>
            <a:pPr lvl="1"/>
            <a:endParaRPr lang="en-US" dirty="0"/>
          </a:p>
        </p:txBody>
      </p:sp>
      <p:sp>
        <p:nvSpPr>
          <p:cNvPr id="4" name="Date Placeholder 3">
            <a:extLst>
              <a:ext uri="{FF2B5EF4-FFF2-40B4-BE49-F238E27FC236}">
                <a16:creationId xmlns:a16="http://schemas.microsoft.com/office/drawing/2014/main" id="{18C4CA18-736E-0940-8616-A3CEE967A647}"/>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55B11FC5-D663-E14D-B0D4-C831ED3123A8}"/>
              </a:ext>
            </a:extLst>
          </p:cNvPr>
          <p:cNvSpPr>
            <a:spLocks noGrp="1"/>
          </p:cNvSpPr>
          <p:nvPr>
            <p:ph type="ftr" sz="quarter" idx="3"/>
          </p:nvPr>
        </p:nvSpPr>
        <p:spPr/>
        <p:txBody>
          <a:bodyPr/>
          <a:lstStyle/>
          <a:p>
            <a:r>
              <a:rPr lang="en-US" dirty="0"/>
              <a:t>All information subject to change. © 2020 Funds For Learning, LLC </a:t>
            </a:r>
          </a:p>
        </p:txBody>
      </p:sp>
      <p:sp>
        <p:nvSpPr>
          <p:cNvPr id="6" name="Slide Number Placeholder 5">
            <a:extLst>
              <a:ext uri="{FF2B5EF4-FFF2-40B4-BE49-F238E27FC236}">
                <a16:creationId xmlns:a16="http://schemas.microsoft.com/office/drawing/2014/main" id="{337E989C-AFFE-1847-A53E-15F26E4240D5}"/>
              </a:ext>
            </a:extLst>
          </p:cNvPr>
          <p:cNvSpPr>
            <a:spLocks noGrp="1"/>
          </p:cNvSpPr>
          <p:nvPr>
            <p:ph type="sldNum" sz="quarter" idx="4"/>
          </p:nvPr>
        </p:nvSpPr>
        <p:spPr/>
        <p:txBody>
          <a:bodyPr/>
          <a:lstStyle/>
          <a:p>
            <a:fld id="{84EA1A38-3F67-4A57-8EE7-540C7DDBD672}" type="slidenum">
              <a:rPr lang="en-US" smtClean="0"/>
              <a:pPr/>
              <a:t>17</a:t>
            </a:fld>
            <a:endParaRPr lang="en-US" dirty="0"/>
          </a:p>
        </p:txBody>
      </p:sp>
    </p:spTree>
    <p:extLst>
      <p:ext uri="{BB962C8B-B14F-4D97-AF65-F5344CB8AC3E}">
        <p14:creationId xmlns:p14="http://schemas.microsoft.com/office/powerpoint/2010/main" val="3296109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4999-58FA-CA45-8CD8-E03790FB7D39}"/>
              </a:ext>
            </a:extLst>
          </p:cNvPr>
          <p:cNvSpPr>
            <a:spLocks noGrp="1"/>
          </p:cNvSpPr>
          <p:nvPr>
            <p:ph type="title"/>
          </p:nvPr>
        </p:nvSpPr>
        <p:spPr/>
        <p:txBody>
          <a:bodyPr/>
          <a:lstStyle/>
          <a:p>
            <a:r>
              <a:rPr lang="en-US" dirty="0"/>
              <a:t>Fixed Five-Year Cycles</a:t>
            </a:r>
          </a:p>
        </p:txBody>
      </p:sp>
      <p:sp>
        <p:nvSpPr>
          <p:cNvPr id="3" name="Content Placeholder 2">
            <a:extLst>
              <a:ext uri="{FF2B5EF4-FFF2-40B4-BE49-F238E27FC236}">
                <a16:creationId xmlns:a16="http://schemas.microsoft.com/office/drawing/2014/main" id="{CE78BAD7-12FD-6A42-941F-2EC7F651722E}"/>
              </a:ext>
            </a:extLst>
          </p:cNvPr>
          <p:cNvSpPr>
            <a:spLocks noGrp="1"/>
          </p:cNvSpPr>
          <p:nvPr>
            <p:ph idx="1"/>
          </p:nvPr>
        </p:nvSpPr>
        <p:spPr/>
        <p:txBody>
          <a:bodyPr/>
          <a:lstStyle/>
          <a:p>
            <a:r>
              <a:rPr lang="en-US" dirty="0"/>
              <a:t>Cycles for all applicants begin and end in five year “blocks”</a:t>
            </a:r>
          </a:p>
          <a:p>
            <a:pPr lvl="1"/>
            <a:r>
              <a:rPr lang="en-US" dirty="0"/>
              <a:t>Cycle 1:  FY2021 – FY2025</a:t>
            </a:r>
          </a:p>
          <a:p>
            <a:pPr lvl="1"/>
            <a:r>
              <a:rPr lang="en-US" dirty="0"/>
              <a:t>Cycle 2:  FY2026 – FY2030</a:t>
            </a:r>
          </a:p>
          <a:p>
            <a:pPr lvl="1"/>
            <a:endParaRPr lang="en-US" dirty="0"/>
          </a:p>
          <a:p>
            <a:r>
              <a:rPr lang="en-US" dirty="0"/>
              <a:t>Budgets reset at the end of each cycle, regardless of utilization</a:t>
            </a:r>
          </a:p>
          <a:p>
            <a:pPr lvl="1"/>
            <a:r>
              <a:rPr lang="en-US" dirty="0"/>
              <a:t>No “carry-forward” of funds from one cycle to the next</a:t>
            </a:r>
          </a:p>
          <a:p>
            <a:endParaRPr lang="en-US" dirty="0"/>
          </a:p>
        </p:txBody>
      </p:sp>
      <p:sp>
        <p:nvSpPr>
          <p:cNvPr id="4" name="Date Placeholder 3">
            <a:extLst>
              <a:ext uri="{FF2B5EF4-FFF2-40B4-BE49-F238E27FC236}">
                <a16:creationId xmlns:a16="http://schemas.microsoft.com/office/drawing/2014/main" id="{72C28C55-CC6C-F045-9C21-5342EE66A445}"/>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F1486EB8-196E-B041-A0C3-0589ABDFB654}"/>
              </a:ext>
            </a:extLst>
          </p:cNvPr>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a:extLst>
              <a:ext uri="{FF2B5EF4-FFF2-40B4-BE49-F238E27FC236}">
                <a16:creationId xmlns:a16="http://schemas.microsoft.com/office/drawing/2014/main" id="{0576C6F7-E8F7-5A46-8C41-1EC2905A4ED7}"/>
              </a:ext>
            </a:extLst>
          </p:cNvPr>
          <p:cNvSpPr>
            <a:spLocks noGrp="1"/>
          </p:cNvSpPr>
          <p:nvPr>
            <p:ph type="sldNum" sz="quarter" idx="4"/>
          </p:nvPr>
        </p:nvSpPr>
        <p:spPr/>
        <p:txBody>
          <a:bodyPr/>
          <a:lstStyle/>
          <a:p>
            <a:fld id="{84EA1A38-3F67-4A57-8EE7-540C7DDBD672}" type="slidenum">
              <a:rPr lang="en-US" smtClean="0"/>
              <a:pPr/>
              <a:t>18</a:t>
            </a:fld>
            <a:endParaRPr lang="en-US" dirty="0"/>
          </a:p>
        </p:txBody>
      </p:sp>
    </p:spTree>
    <p:extLst>
      <p:ext uri="{BB962C8B-B14F-4D97-AF65-F5344CB8AC3E}">
        <p14:creationId xmlns:p14="http://schemas.microsoft.com/office/powerpoint/2010/main" val="1482232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D0648-CDEA-0246-A7EE-F6BDB797511E}"/>
              </a:ext>
            </a:extLst>
          </p:cNvPr>
          <p:cNvSpPr>
            <a:spLocks noGrp="1"/>
          </p:cNvSpPr>
          <p:nvPr>
            <p:ph type="title"/>
          </p:nvPr>
        </p:nvSpPr>
        <p:spPr/>
        <p:txBody>
          <a:bodyPr/>
          <a:lstStyle/>
          <a:p>
            <a:r>
              <a:rPr lang="en-US" dirty="0"/>
              <a:t>System-wide Budgets</a:t>
            </a:r>
          </a:p>
        </p:txBody>
      </p:sp>
      <p:sp>
        <p:nvSpPr>
          <p:cNvPr id="3" name="Content Placeholder 2">
            <a:extLst>
              <a:ext uri="{FF2B5EF4-FFF2-40B4-BE49-F238E27FC236}">
                <a16:creationId xmlns:a16="http://schemas.microsoft.com/office/drawing/2014/main" id="{0110E278-957B-DA46-9B38-C06310126906}"/>
              </a:ext>
            </a:extLst>
          </p:cNvPr>
          <p:cNvSpPr>
            <a:spLocks noGrp="1"/>
          </p:cNvSpPr>
          <p:nvPr>
            <p:ph idx="1"/>
          </p:nvPr>
        </p:nvSpPr>
        <p:spPr/>
        <p:txBody>
          <a:bodyPr/>
          <a:lstStyle/>
          <a:p>
            <a:r>
              <a:rPr lang="en-US" dirty="0"/>
              <a:t>C2 budgets now calculated system-wide</a:t>
            </a:r>
          </a:p>
          <a:p>
            <a:pPr lvl="1"/>
            <a:r>
              <a:rPr lang="en-US" dirty="0"/>
              <a:t>No per-building spending limits</a:t>
            </a:r>
          </a:p>
          <a:p>
            <a:pPr lvl="1"/>
            <a:r>
              <a:rPr lang="en-US" dirty="0"/>
              <a:t>Recipients of service must be instructional facilities (no NIFs)</a:t>
            </a:r>
          </a:p>
          <a:p>
            <a:pPr lvl="1"/>
            <a:endParaRPr lang="en-US" dirty="0"/>
          </a:p>
          <a:p>
            <a:r>
              <a:rPr lang="en-US" dirty="0"/>
              <a:t>System cap for five-year cycle is set when first C2 application of cycle is committed</a:t>
            </a:r>
          </a:p>
          <a:p>
            <a:pPr lvl="1"/>
            <a:r>
              <a:rPr lang="en-US" dirty="0"/>
              <a:t>Cap may be optionally recalculated in subsequent years of cycle</a:t>
            </a:r>
          </a:p>
        </p:txBody>
      </p:sp>
      <p:sp>
        <p:nvSpPr>
          <p:cNvPr id="4" name="Date Placeholder 3">
            <a:extLst>
              <a:ext uri="{FF2B5EF4-FFF2-40B4-BE49-F238E27FC236}">
                <a16:creationId xmlns:a16="http://schemas.microsoft.com/office/drawing/2014/main" id="{04AF0DD0-2BCF-CC4B-9F8D-C8EDDAB6ACFF}"/>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24BA1AB6-0D50-1F48-B313-4EA57AD65D3A}"/>
              </a:ext>
            </a:extLst>
          </p:cNvPr>
          <p:cNvSpPr>
            <a:spLocks noGrp="1"/>
          </p:cNvSpPr>
          <p:nvPr>
            <p:ph type="ftr" sz="quarter" idx="3"/>
          </p:nvPr>
        </p:nvSpPr>
        <p:spPr/>
        <p:txBody>
          <a:bodyPr/>
          <a:lstStyle/>
          <a:p>
            <a:r>
              <a:rPr lang="en-US" dirty="0"/>
              <a:t>All information subject to change. © 2020 Funds For Learning, LLC </a:t>
            </a:r>
          </a:p>
        </p:txBody>
      </p:sp>
      <p:sp>
        <p:nvSpPr>
          <p:cNvPr id="6" name="Slide Number Placeholder 5">
            <a:extLst>
              <a:ext uri="{FF2B5EF4-FFF2-40B4-BE49-F238E27FC236}">
                <a16:creationId xmlns:a16="http://schemas.microsoft.com/office/drawing/2014/main" id="{AE2E1048-E189-E240-9824-B929738C707E}"/>
              </a:ext>
            </a:extLst>
          </p:cNvPr>
          <p:cNvSpPr>
            <a:spLocks noGrp="1"/>
          </p:cNvSpPr>
          <p:nvPr>
            <p:ph type="sldNum" sz="quarter" idx="4"/>
          </p:nvPr>
        </p:nvSpPr>
        <p:spPr/>
        <p:txBody>
          <a:bodyPr/>
          <a:lstStyle/>
          <a:p>
            <a:fld id="{84EA1A38-3F67-4A57-8EE7-540C7DDBD672}" type="slidenum">
              <a:rPr lang="en-US" smtClean="0"/>
              <a:pPr/>
              <a:t>19</a:t>
            </a:fld>
            <a:endParaRPr lang="en-US" dirty="0"/>
          </a:p>
        </p:txBody>
      </p:sp>
    </p:spTree>
    <p:extLst>
      <p:ext uri="{BB962C8B-B14F-4D97-AF65-F5344CB8AC3E}">
        <p14:creationId xmlns:p14="http://schemas.microsoft.com/office/powerpoint/2010/main" val="349032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676400" y="1524000"/>
            <a:ext cx="8534400" cy="1981200"/>
          </a:xfrm>
        </p:spPr>
        <p:txBody>
          <a:bodyPr>
            <a:normAutofit/>
          </a:bodyPr>
          <a:lstStyle/>
          <a:p>
            <a:r>
              <a:rPr lang="en-US" dirty="0"/>
              <a:t>Preparing for Funding Year 2021</a:t>
            </a:r>
          </a:p>
          <a:p>
            <a:r>
              <a:rPr lang="en-US" sz="2400" dirty="0"/>
              <a:t>Forecasting, planning, and best practices</a:t>
            </a:r>
          </a:p>
        </p:txBody>
      </p:sp>
      <p:sp>
        <p:nvSpPr>
          <p:cNvPr id="3" name="TextBox 2"/>
          <p:cNvSpPr txBox="1"/>
          <p:nvPr/>
        </p:nvSpPr>
        <p:spPr>
          <a:xfrm>
            <a:off x="1981200" y="4114800"/>
            <a:ext cx="3009222" cy="1723549"/>
          </a:xfrm>
          <a:prstGeom prst="rect">
            <a:avLst/>
          </a:prstGeom>
          <a:noFill/>
        </p:spPr>
        <p:txBody>
          <a:bodyPr wrap="none" rtlCol="0">
            <a:spAutoFit/>
          </a:bodyPr>
          <a:lstStyle/>
          <a:p>
            <a:r>
              <a:rPr lang="en-US" sz="2000" dirty="0"/>
              <a:t>Brian Stephens</a:t>
            </a:r>
          </a:p>
          <a:p>
            <a:r>
              <a:rPr lang="en-US" dirty="0">
                <a:solidFill>
                  <a:srgbClr val="A6A6A6"/>
                </a:solidFill>
              </a:rPr>
              <a:t>Client Solutions Manager</a:t>
            </a:r>
          </a:p>
          <a:p>
            <a:r>
              <a:rPr lang="en-US" dirty="0">
                <a:solidFill>
                  <a:srgbClr val="A6A6A6"/>
                </a:solidFill>
              </a:rPr>
              <a:t>Funds For Learning, LLC</a:t>
            </a:r>
          </a:p>
          <a:p>
            <a:br>
              <a:rPr lang="en-US" dirty="0"/>
            </a:br>
            <a:r>
              <a:rPr lang="en-US" sz="1400" dirty="0">
                <a:solidFill>
                  <a:srgbClr val="F39F81"/>
                </a:solidFill>
              </a:rPr>
              <a:t>Email</a:t>
            </a:r>
            <a:r>
              <a:rPr lang="en-US" sz="1400" dirty="0"/>
              <a:t>  </a:t>
            </a:r>
            <a:r>
              <a:rPr lang="en-US" sz="1600" b="1" dirty="0">
                <a:solidFill>
                  <a:schemeClr val="tx2"/>
                </a:solidFill>
              </a:rPr>
              <a:t>help</a:t>
            </a:r>
            <a:r>
              <a:rPr lang="en-US" sz="1600" dirty="0">
                <a:solidFill>
                  <a:schemeClr val="tx2"/>
                </a:solidFill>
              </a:rPr>
              <a:t>@fundsforlearning.com</a:t>
            </a:r>
            <a:endParaRPr lang="en-US" sz="1400" dirty="0">
              <a:solidFill>
                <a:schemeClr val="tx2"/>
              </a:solidFill>
            </a:endParaRPr>
          </a:p>
          <a:p>
            <a:r>
              <a:rPr lang="en-US" sz="1400" dirty="0">
                <a:solidFill>
                  <a:srgbClr val="F39F81"/>
                </a:solidFill>
              </a:rPr>
              <a:t>Twitter </a:t>
            </a:r>
            <a:r>
              <a:rPr lang="en-US" sz="1600" dirty="0">
                <a:solidFill>
                  <a:schemeClr val="tx2"/>
                </a:solidFill>
              </a:rPr>
              <a:t>@FFL</a:t>
            </a:r>
          </a:p>
        </p:txBody>
      </p:sp>
    </p:spTree>
    <p:extLst>
      <p:ext uri="{BB962C8B-B14F-4D97-AF65-F5344CB8AC3E}">
        <p14:creationId xmlns:p14="http://schemas.microsoft.com/office/powerpoint/2010/main" val="1709153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2CB32-877A-5143-8693-7B94FF6D5AED}"/>
              </a:ext>
            </a:extLst>
          </p:cNvPr>
          <p:cNvSpPr>
            <a:spLocks noGrp="1"/>
          </p:cNvSpPr>
          <p:nvPr>
            <p:ph type="title"/>
          </p:nvPr>
        </p:nvSpPr>
        <p:spPr/>
        <p:txBody>
          <a:bodyPr/>
          <a:lstStyle/>
          <a:p>
            <a:r>
              <a:rPr lang="en-US" dirty="0"/>
              <a:t>Calculating C2 Budget Caps</a:t>
            </a:r>
          </a:p>
        </p:txBody>
      </p:sp>
      <p:sp>
        <p:nvSpPr>
          <p:cNvPr id="3" name="Content Placeholder 2">
            <a:extLst>
              <a:ext uri="{FF2B5EF4-FFF2-40B4-BE49-F238E27FC236}">
                <a16:creationId xmlns:a16="http://schemas.microsoft.com/office/drawing/2014/main" id="{70AF79F0-6EDF-2344-9C4C-86B5938C275F}"/>
              </a:ext>
            </a:extLst>
          </p:cNvPr>
          <p:cNvSpPr>
            <a:spLocks noGrp="1"/>
          </p:cNvSpPr>
          <p:nvPr>
            <p:ph idx="1"/>
          </p:nvPr>
        </p:nvSpPr>
        <p:spPr/>
        <p:txBody>
          <a:bodyPr>
            <a:normAutofit lnSpcReduction="10000"/>
          </a:bodyPr>
          <a:lstStyle/>
          <a:p>
            <a:r>
              <a:rPr lang="en-US" dirty="0"/>
              <a:t>Step 1:  C2 budget multipliers</a:t>
            </a:r>
          </a:p>
          <a:p>
            <a:pPr lvl="1"/>
            <a:r>
              <a:rPr lang="en-US" b="1" dirty="0"/>
              <a:t>Schools:  </a:t>
            </a:r>
            <a:r>
              <a:rPr lang="en-US" dirty="0"/>
              <a:t>$167 * district full time enrollment</a:t>
            </a:r>
          </a:p>
          <a:p>
            <a:pPr lvl="1"/>
            <a:r>
              <a:rPr lang="en-US" b="1" dirty="0"/>
              <a:t>Libraries:  </a:t>
            </a:r>
            <a:r>
              <a:rPr lang="en-US" dirty="0"/>
              <a:t>$4.50 * total system square footage</a:t>
            </a:r>
          </a:p>
          <a:p>
            <a:endParaRPr lang="en-US" dirty="0"/>
          </a:p>
          <a:p>
            <a:r>
              <a:rPr lang="en-US" dirty="0"/>
              <a:t>Step 2:  Site count</a:t>
            </a:r>
          </a:p>
          <a:p>
            <a:pPr lvl="1"/>
            <a:r>
              <a:rPr lang="en-US" dirty="0"/>
              <a:t>Total number of instructional sites</a:t>
            </a:r>
          </a:p>
          <a:p>
            <a:pPr lvl="1"/>
            <a:r>
              <a:rPr lang="en-US" b="1" dirty="0"/>
              <a:t>If the total &lt;= 10</a:t>
            </a:r>
            <a:r>
              <a:rPr lang="en-US" dirty="0"/>
              <a:t>, number of instructional facilities under the “floor”</a:t>
            </a:r>
          </a:p>
          <a:p>
            <a:pPr lvl="2"/>
            <a:r>
              <a:rPr lang="en-US" dirty="0"/>
              <a:t>School floor threshold:  149 students</a:t>
            </a:r>
          </a:p>
          <a:p>
            <a:pPr lvl="2"/>
            <a:r>
              <a:rPr lang="en-US" dirty="0"/>
              <a:t>Library floor threshold:  5,555 ft</a:t>
            </a:r>
            <a:r>
              <a:rPr lang="en-US" baseline="30000" dirty="0"/>
              <a:t>2</a:t>
            </a:r>
          </a:p>
        </p:txBody>
      </p:sp>
      <p:sp>
        <p:nvSpPr>
          <p:cNvPr id="4" name="Date Placeholder 3">
            <a:extLst>
              <a:ext uri="{FF2B5EF4-FFF2-40B4-BE49-F238E27FC236}">
                <a16:creationId xmlns:a16="http://schemas.microsoft.com/office/drawing/2014/main" id="{522A3E5C-6C8E-FA4C-9740-6E1237C7CB6A}"/>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92B6B370-EC0F-BF44-A66B-F4AC8AD611EC}"/>
              </a:ext>
            </a:extLst>
          </p:cNvPr>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a:extLst>
              <a:ext uri="{FF2B5EF4-FFF2-40B4-BE49-F238E27FC236}">
                <a16:creationId xmlns:a16="http://schemas.microsoft.com/office/drawing/2014/main" id="{2EE1C967-2F3C-AC4E-AC02-FDA324DBFD73}"/>
              </a:ext>
            </a:extLst>
          </p:cNvPr>
          <p:cNvSpPr>
            <a:spLocks noGrp="1"/>
          </p:cNvSpPr>
          <p:nvPr>
            <p:ph type="sldNum" sz="quarter" idx="4"/>
          </p:nvPr>
        </p:nvSpPr>
        <p:spPr/>
        <p:txBody>
          <a:bodyPr/>
          <a:lstStyle/>
          <a:p>
            <a:fld id="{84EA1A38-3F67-4A57-8EE7-540C7DDBD672}" type="slidenum">
              <a:rPr lang="en-US" smtClean="0"/>
              <a:pPr/>
              <a:t>20</a:t>
            </a:fld>
            <a:endParaRPr lang="en-US" dirty="0"/>
          </a:p>
        </p:txBody>
      </p:sp>
    </p:spTree>
    <p:extLst>
      <p:ext uri="{BB962C8B-B14F-4D97-AF65-F5344CB8AC3E}">
        <p14:creationId xmlns:p14="http://schemas.microsoft.com/office/powerpoint/2010/main" val="4286935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35E91-1875-D145-AC54-E21F744D459A}"/>
              </a:ext>
            </a:extLst>
          </p:cNvPr>
          <p:cNvSpPr>
            <a:spLocks noGrp="1"/>
          </p:cNvSpPr>
          <p:nvPr>
            <p:ph type="title"/>
          </p:nvPr>
        </p:nvSpPr>
        <p:spPr/>
        <p:txBody>
          <a:bodyPr/>
          <a:lstStyle/>
          <a:p>
            <a:r>
              <a:rPr lang="en-US" dirty="0"/>
              <a:t>Calculating C2 Budget Caps</a:t>
            </a:r>
          </a:p>
        </p:txBody>
      </p:sp>
      <p:sp>
        <p:nvSpPr>
          <p:cNvPr id="3" name="Content Placeholder 2">
            <a:extLst>
              <a:ext uri="{FF2B5EF4-FFF2-40B4-BE49-F238E27FC236}">
                <a16:creationId xmlns:a16="http://schemas.microsoft.com/office/drawing/2014/main" id="{A7FA90B4-8680-F141-A271-3E7DB09B3AC9}"/>
              </a:ext>
            </a:extLst>
          </p:cNvPr>
          <p:cNvSpPr>
            <a:spLocks noGrp="1"/>
          </p:cNvSpPr>
          <p:nvPr>
            <p:ph idx="1"/>
          </p:nvPr>
        </p:nvSpPr>
        <p:spPr/>
        <p:txBody>
          <a:bodyPr>
            <a:normAutofit/>
          </a:bodyPr>
          <a:lstStyle/>
          <a:p>
            <a:r>
              <a:rPr lang="en-US" dirty="0"/>
              <a:t>Applicants with </a:t>
            </a:r>
            <a:r>
              <a:rPr lang="en-US" b="1" dirty="0"/>
              <a:t>eleven or more</a:t>
            </a:r>
            <a:r>
              <a:rPr lang="en-US" dirty="0"/>
              <a:t> sites:</a:t>
            </a:r>
          </a:p>
          <a:p>
            <a:pPr lvl="1"/>
            <a:r>
              <a:rPr lang="en-US" dirty="0"/>
              <a:t>Total FTE * $167 </a:t>
            </a:r>
            <a:r>
              <a:rPr lang="en-US" b="1" dirty="0"/>
              <a:t>or</a:t>
            </a:r>
          </a:p>
          <a:p>
            <a:pPr lvl="1"/>
            <a:r>
              <a:rPr lang="en-US" dirty="0"/>
              <a:t>Total building count * 25,000, whichever is </a:t>
            </a:r>
            <a:r>
              <a:rPr lang="en-US" b="1" dirty="0"/>
              <a:t>greater</a:t>
            </a:r>
          </a:p>
          <a:p>
            <a:pPr lvl="1"/>
            <a:endParaRPr lang="en-US" b="1" dirty="0"/>
          </a:p>
          <a:p>
            <a:r>
              <a:rPr lang="en-US" dirty="0"/>
              <a:t>Applicants with </a:t>
            </a:r>
            <a:r>
              <a:rPr lang="en-US" b="1" dirty="0"/>
              <a:t>ten or fewer</a:t>
            </a:r>
            <a:r>
              <a:rPr lang="en-US" dirty="0"/>
              <a:t> sites:</a:t>
            </a:r>
          </a:p>
          <a:p>
            <a:pPr lvl="1"/>
            <a:r>
              <a:rPr lang="en-US" dirty="0"/>
              <a:t>Mix and match on a </a:t>
            </a:r>
            <a:r>
              <a:rPr lang="en-US" b="1" dirty="0"/>
              <a:t>per site </a:t>
            </a:r>
            <a:r>
              <a:rPr lang="en-US" dirty="0"/>
              <a:t>basis</a:t>
            </a:r>
          </a:p>
          <a:p>
            <a:pPr lvl="2"/>
            <a:r>
              <a:rPr lang="en-US" dirty="0"/>
              <a:t>Multiplier * enrollment/square footage </a:t>
            </a:r>
            <a:r>
              <a:rPr lang="en-US" i="1" dirty="0"/>
              <a:t>or </a:t>
            </a:r>
            <a:r>
              <a:rPr lang="en-US" dirty="0"/>
              <a:t>$25,000, whichever is </a:t>
            </a:r>
            <a:r>
              <a:rPr lang="en-US" b="1" dirty="0"/>
              <a:t>higher</a:t>
            </a:r>
            <a:endParaRPr lang="en-US" dirty="0"/>
          </a:p>
          <a:p>
            <a:pPr lvl="1"/>
            <a:r>
              <a:rPr lang="en-US" dirty="0"/>
              <a:t>Total budget is sum of “floor” sites and enrollment sites</a:t>
            </a:r>
          </a:p>
        </p:txBody>
      </p:sp>
      <p:sp>
        <p:nvSpPr>
          <p:cNvPr id="4" name="Date Placeholder 3">
            <a:extLst>
              <a:ext uri="{FF2B5EF4-FFF2-40B4-BE49-F238E27FC236}">
                <a16:creationId xmlns:a16="http://schemas.microsoft.com/office/drawing/2014/main" id="{45E096C6-4BA3-8D49-9402-030ED4C7DC9A}"/>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42CE2A11-CDCF-234E-B39F-A1F84CBBC0C9}"/>
              </a:ext>
            </a:extLst>
          </p:cNvPr>
          <p:cNvSpPr>
            <a:spLocks noGrp="1"/>
          </p:cNvSpPr>
          <p:nvPr>
            <p:ph type="ftr" sz="quarter" idx="3"/>
          </p:nvPr>
        </p:nvSpPr>
        <p:spPr/>
        <p:txBody>
          <a:bodyPr/>
          <a:lstStyle/>
          <a:p>
            <a:r>
              <a:rPr lang="en-US" dirty="0"/>
              <a:t>All information subject to change. © 2020 Funds For Learning, LLC </a:t>
            </a:r>
          </a:p>
        </p:txBody>
      </p:sp>
      <p:sp>
        <p:nvSpPr>
          <p:cNvPr id="6" name="Slide Number Placeholder 5">
            <a:extLst>
              <a:ext uri="{FF2B5EF4-FFF2-40B4-BE49-F238E27FC236}">
                <a16:creationId xmlns:a16="http://schemas.microsoft.com/office/drawing/2014/main" id="{7EFB1E0C-2309-C543-8392-E4AE3748C8A0}"/>
              </a:ext>
            </a:extLst>
          </p:cNvPr>
          <p:cNvSpPr>
            <a:spLocks noGrp="1"/>
          </p:cNvSpPr>
          <p:nvPr>
            <p:ph type="sldNum" sz="quarter" idx="4"/>
          </p:nvPr>
        </p:nvSpPr>
        <p:spPr/>
        <p:txBody>
          <a:bodyPr/>
          <a:lstStyle/>
          <a:p>
            <a:fld id="{84EA1A38-3F67-4A57-8EE7-540C7DDBD672}" type="slidenum">
              <a:rPr lang="en-US" smtClean="0"/>
              <a:pPr/>
              <a:t>21</a:t>
            </a:fld>
            <a:endParaRPr lang="en-US" dirty="0"/>
          </a:p>
        </p:txBody>
      </p:sp>
    </p:spTree>
    <p:extLst>
      <p:ext uri="{BB962C8B-B14F-4D97-AF65-F5344CB8AC3E}">
        <p14:creationId xmlns:p14="http://schemas.microsoft.com/office/powerpoint/2010/main" val="776794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C8D7A-4B4D-684F-A8B6-D05D55033155}"/>
              </a:ext>
            </a:extLst>
          </p:cNvPr>
          <p:cNvSpPr>
            <a:spLocks noGrp="1"/>
          </p:cNvSpPr>
          <p:nvPr>
            <p:ph type="title"/>
          </p:nvPr>
        </p:nvSpPr>
        <p:spPr/>
        <p:txBody>
          <a:bodyPr/>
          <a:lstStyle/>
          <a:p>
            <a:r>
              <a:rPr lang="en-US" dirty="0"/>
              <a:t>Example:  Ford School District</a:t>
            </a:r>
          </a:p>
        </p:txBody>
      </p:sp>
      <p:sp>
        <p:nvSpPr>
          <p:cNvPr id="3" name="Content Placeholder 2">
            <a:extLst>
              <a:ext uri="{FF2B5EF4-FFF2-40B4-BE49-F238E27FC236}">
                <a16:creationId xmlns:a16="http://schemas.microsoft.com/office/drawing/2014/main" id="{16DC3CB4-464C-D248-97BE-B31BB8E93E6D}"/>
              </a:ext>
            </a:extLst>
          </p:cNvPr>
          <p:cNvSpPr>
            <a:spLocks noGrp="1"/>
          </p:cNvSpPr>
          <p:nvPr>
            <p:ph idx="1"/>
          </p:nvPr>
        </p:nvSpPr>
        <p:spPr/>
        <p:txBody>
          <a:bodyPr/>
          <a:lstStyle/>
          <a:p>
            <a:r>
              <a:rPr lang="en-US" dirty="0"/>
              <a:t>Focus Elementary:  100 students</a:t>
            </a:r>
          </a:p>
          <a:p>
            <a:pPr lvl="1"/>
            <a:r>
              <a:rPr lang="en-US" dirty="0"/>
              <a:t>$25,000 floor</a:t>
            </a:r>
          </a:p>
          <a:p>
            <a:r>
              <a:rPr lang="en-US" dirty="0"/>
              <a:t>Taurus Middle:  300 students</a:t>
            </a:r>
          </a:p>
          <a:p>
            <a:pPr lvl="1"/>
            <a:r>
              <a:rPr lang="en-US" dirty="0"/>
              <a:t>300 * $167 = $50,100</a:t>
            </a:r>
          </a:p>
          <a:p>
            <a:r>
              <a:rPr lang="en-US" dirty="0"/>
              <a:t>Mustang High:  350 students</a:t>
            </a:r>
          </a:p>
          <a:p>
            <a:pPr lvl="1"/>
            <a:r>
              <a:rPr lang="en-US" dirty="0"/>
              <a:t>350 * 167 = $58,450</a:t>
            </a:r>
          </a:p>
          <a:p>
            <a:pPr lvl="1"/>
            <a:endParaRPr lang="en-US" dirty="0"/>
          </a:p>
          <a:p>
            <a:r>
              <a:rPr lang="en-US" dirty="0"/>
              <a:t>Total district budget:  $133,550 (25,000 + 50,100 + 58,450)</a:t>
            </a:r>
          </a:p>
        </p:txBody>
      </p:sp>
      <p:sp>
        <p:nvSpPr>
          <p:cNvPr id="4" name="Date Placeholder 3">
            <a:extLst>
              <a:ext uri="{FF2B5EF4-FFF2-40B4-BE49-F238E27FC236}">
                <a16:creationId xmlns:a16="http://schemas.microsoft.com/office/drawing/2014/main" id="{AAA195CB-5900-B941-9085-69A2210861C5}"/>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CB421346-5603-6A43-A7C5-3CDE3412BD5B}"/>
              </a:ext>
            </a:extLst>
          </p:cNvPr>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a:extLst>
              <a:ext uri="{FF2B5EF4-FFF2-40B4-BE49-F238E27FC236}">
                <a16:creationId xmlns:a16="http://schemas.microsoft.com/office/drawing/2014/main" id="{71D82E12-5B6B-A542-8767-90C765924D24}"/>
              </a:ext>
            </a:extLst>
          </p:cNvPr>
          <p:cNvSpPr>
            <a:spLocks noGrp="1"/>
          </p:cNvSpPr>
          <p:nvPr>
            <p:ph type="sldNum" sz="quarter" idx="4"/>
          </p:nvPr>
        </p:nvSpPr>
        <p:spPr/>
        <p:txBody>
          <a:bodyPr/>
          <a:lstStyle/>
          <a:p>
            <a:fld id="{84EA1A38-3F67-4A57-8EE7-540C7DDBD672}" type="slidenum">
              <a:rPr lang="en-US" smtClean="0"/>
              <a:pPr/>
              <a:t>22</a:t>
            </a:fld>
            <a:endParaRPr lang="en-US" dirty="0"/>
          </a:p>
        </p:txBody>
      </p:sp>
    </p:spTree>
    <p:extLst>
      <p:ext uri="{BB962C8B-B14F-4D97-AF65-F5344CB8AC3E}">
        <p14:creationId xmlns:p14="http://schemas.microsoft.com/office/powerpoint/2010/main" val="507132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C8D7A-4B4D-684F-A8B6-D05D55033155}"/>
              </a:ext>
            </a:extLst>
          </p:cNvPr>
          <p:cNvSpPr>
            <a:spLocks noGrp="1"/>
          </p:cNvSpPr>
          <p:nvPr>
            <p:ph type="title"/>
          </p:nvPr>
        </p:nvSpPr>
        <p:spPr/>
        <p:txBody>
          <a:bodyPr/>
          <a:lstStyle/>
          <a:p>
            <a:r>
              <a:rPr lang="en-US" dirty="0"/>
              <a:t>Example:  Dodge School District</a:t>
            </a:r>
          </a:p>
        </p:txBody>
      </p:sp>
      <p:sp>
        <p:nvSpPr>
          <p:cNvPr id="3" name="Content Placeholder 2">
            <a:extLst>
              <a:ext uri="{FF2B5EF4-FFF2-40B4-BE49-F238E27FC236}">
                <a16:creationId xmlns:a16="http://schemas.microsoft.com/office/drawing/2014/main" id="{16DC3CB4-464C-D248-97BE-B31BB8E93E6D}"/>
              </a:ext>
            </a:extLst>
          </p:cNvPr>
          <p:cNvSpPr>
            <a:spLocks noGrp="1"/>
          </p:cNvSpPr>
          <p:nvPr>
            <p:ph idx="1"/>
          </p:nvPr>
        </p:nvSpPr>
        <p:spPr/>
        <p:txBody>
          <a:bodyPr/>
          <a:lstStyle/>
          <a:p>
            <a:r>
              <a:rPr lang="en-US" dirty="0"/>
              <a:t>50 school sites</a:t>
            </a:r>
          </a:p>
          <a:p>
            <a:pPr lvl="1"/>
            <a:r>
              <a:rPr lang="en-US" dirty="0"/>
              <a:t>50 * 25,000 = $1,250,000</a:t>
            </a:r>
          </a:p>
          <a:p>
            <a:endParaRPr lang="en-US" dirty="0"/>
          </a:p>
          <a:p>
            <a:r>
              <a:rPr lang="en-US" dirty="0"/>
              <a:t>Total FTE:  35,500 students</a:t>
            </a:r>
          </a:p>
          <a:p>
            <a:pPr lvl="1"/>
            <a:r>
              <a:rPr lang="en-US" dirty="0"/>
              <a:t>35,500 * 167 = $5,928,500</a:t>
            </a:r>
          </a:p>
          <a:p>
            <a:pPr lvl="1"/>
            <a:endParaRPr lang="en-US" dirty="0"/>
          </a:p>
          <a:p>
            <a:r>
              <a:rPr lang="en-US" dirty="0"/>
              <a:t>Total district budget:  $5,928,500</a:t>
            </a:r>
          </a:p>
        </p:txBody>
      </p:sp>
      <p:sp>
        <p:nvSpPr>
          <p:cNvPr id="4" name="Date Placeholder 3">
            <a:extLst>
              <a:ext uri="{FF2B5EF4-FFF2-40B4-BE49-F238E27FC236}">
                <a16:creationId xmlns:a16="http://schemas.microsoft.com/office/drawing/2014/main" id="{AAA195CB-5900-B941-9085-69A2210861C5}"/>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CB421346-5603-6A43-A7C5-3CDE3412BD5B}"/>
              </a:ext>
            </a:extLst>
          </p:cNvPr>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a:extLst>
              <a:ext uri="{FF2B5EF4-FFF2-40B4-BE49-F238E27FC236}">
                <a16:creationId xmlns:a16="http://schemas.microsoft.com/office/drawing/2014/main" id="{71D82E12-5B6B-A542-8767-90C765924D24}"/>
              </a:ext>
            </a:extLst>
          </p:cNvPr>
          <p:cNvSpPr>
            <a:spLocks noGrp="1"/>
          </p:cNvSpPr>
          <p:nvPr>
            <p:ph type="sldNum" sz="quarter" idx="4"/>
          </p:nvPr>
        </p:nvSpPr>
        <p:spPr/>
        <p:txBody>
          <a:bodyPr/>
          <a:lstStyle/>
          <a:p>
            <a:fld id="{84EA1A38-3F67-4A57-8EE7-540C7DDBD672}" type="slidenum">
              <a:rPr lang="en-US" smtClean="0"/>
              <a:pPr/>
              <a:t>23</a:t>
            </a:fld>
            <a:endParaRPr lang="en-US" dirty="0"/>
          </a:p>
        </p:txBody>
      </p:sp>
    </p:spTree>
    <p:extLst>
      <p:ext uri="{BB962C8B-B14F-4D97-AF65-F5344CB8AC3E}">
        <p14:creationId xmlns:p14="http://schemas.microsoft.com/office/powerpoint/2010/main" val="2713203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238B6-643C-5C45-923F-1F5907D74B3B}"/>
              </a:ext>
            </a:extLst>
          </p:cNvPr>
          <p:cNvSpPr>
            <a:spLocks noGrp="1"/>
          </p:cNvSpPr>
          <p:nvPr>
            <p:ph type="title"/>
          </p:nvPr>
        </p:nvSpPr>
        <p:spPr/>
        <p:txBody>
          <a:bodyPr/>
          <a:lstStyle/>
          <a:p>
            <a:r>
              <a:rPr lang="en-US" dirty="0"/>
              <a:t>Equipment Transfer Rules Relaxed</a:t>
            </a:r>
          </a:p>
        </p:txBody>
      </p:sp>
      <p:sp>
        <p:nvSpPr>
          <p:cNvPr id="3" name="Content Placeholder 2">
            <a:extLst>
              <a:ext uri="{FF2B5EF4-FFF2-40B4-BE49-F238E27FC236}">
                <a16:creationId xmlns:a16="http://schemas.microsoft.com/office/drawing/2014/main" id="{7C171CE9-D05D-4C4C-851E-B9FCDF2ECEA6}"/>
              </a:ext>
            </a:extLst>
          </p:cNvPr>
          <p:cNvSpPr>
            <a:spLocks noGrp="1"/>
          </p:cNvSpPr>
          <p:nvPr>
            <p:ph idx="1"/>
          </p:nvPr>
        </p:nvSpPr>
        <p:spPr/>
        <p:txBody>
          <a:bodyPr>
            <a:normAutofit/>
          </a:bodyPr>
          <a:lstStyle/>
          <a:p>
            <a:r>
              <a:rPr lang="en-US" dirty="0"/>
              <a:t>Current rule:  no transfers for three years</a:t>
            </a:r>
          </a:p>
          <a:p>
            <a:endParaRPr lang="en-US" dirty="0"/>
          </a:p>
          <a:p>
            <a:r>
              <a:rPr lang="en-US" dirty="0"/>
              <a:t>New rule:  equipment purchased in </a:t>
            </a:r>
            <a:r>
              <a:rPr lang="en-US" b="1" dirty="0"/>
              <a:t>FY2021 and beyond </a:t>
            </a:r>
            <a:r>
              <a:rPr lang="en-US" dirty="0"/>
              <a:t>may be moved between eligible sites at any time</a:t>
            </a:r>
          </a:p>
          <a:p>
            <a:pPr marL="0" indent="0">
              <a:buNone/>
            </a:pPr>
            <a:endParaRPr lang="en-US" dirty="0"/>
          </a:p>
          <a:p>
            <a:r>
              <a:rPr lang="en-US" dirty="0"/>
              <a:t>Best practice:  always document physical location</a:t>
            </a:r>
          </a:p>
        </p:txBody>
      </p:sp>
      <p:sp>
        <p:nvSpPr>
          <p:cNvPr id="4" name="Date Placeholder 3">
            <a:extLst>
              <a:ext uri="{FF2B5EF4-FFF2-40B4-BE49-F238E27FC236}">
                <a16:creationId xmlns:a16="http://schemas.microsoft.com/office/drawing/2014/main" id="{3C62E959-CAE2-2E4B-A515-E4AB71FCA7FB}"/>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00116AEB-4FB8-6442-90B2-29635C561171}"/>
              </a:ext>
            </a:extLst>
          </p:cNvPr>
          <p:cNvSpPr>
            <a:spLocks noGrp="1"/>
          </p:cNvSpPr>
          <p:nvPr>
            <p:ph type="ftr" sz="quarter" idx="3"/>
          </p:nvPr>
        </p:nvSpPr>
        <p:spPr/>
        <p:txBody>
          <a:bodyPr/>
          <a:lstStyle/>
          <a:p>
            <a:r>
              <a:rPr lang="en-US" dirty="0"/>
              <a:t>All information subject to change. © 2020 Funds For Learning, LLC </a:t>
            </a:r>
          </a:p>
        </p:txBody>
      </p:sp>
      <p:sp>
        <p:nvSpPr>
          <p:cNvPr id="6" name="Slide Number Placeholder 5">
            <a:extLst>
              <a:ext uri="{FF2B5EF4-FFF2-40B4-BE49-F238E27FC236}">
                <a16:creationId xmlns:a16="http://schemas.microsoft.com/office/drawing/2014/main" id="{99E8EB34-381D-C24E-A1EA-644C29108CED}"/>
              </a:ext>
            </a:extLst>
          </p:cNvPr>
          <p:cNvSpPr>
            <a:spLocks noGrp="1"/>
          </p:cNvSpPr>
          <p:nvPr>
            <p:ph type="sldNum" sz="quarter" idx="4"/>
          </p:nvPr>
        </p:nvSpPr>
        <p:spPr/>
        <p:txBody>
          <a:bodyPr/>
          <a:lstStyle/>
          <a:p>
            <a:fld id="{84EA1A38-3F67-4A57-8EE7-540C7DDBD672}" type="slidenum">
              <a:rPr lang="en-US" smtClean="0"/>
              <a:pPr/>
              <a:t>24</a:t>
            </a:fld>
            <a:endParaRPr lang="en-US" dirty="0"/>
          </a:p>
        </p:txBody>
      </p:sp>
    </p:spTree>
    <p:extLst>
      <p:ext uri="{BB962C8B-B14F-4D97-AF65-F5344CB8AC3E}">
        <p14:creationId xmlns:p14="http://schemas.microsoft.com/office/powerpoint/2010/main" val="637116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2A3A-198A-304B-AF4B-7597FB2F8474}"/>
              </a:ext>
            </a:extLst>
          </p:cNvPr>
          <p:cNvSpPr>
            <a:spLocks noGrp="1"/>
          </p:cNvSpPr>
          <p:nvPr>
            <p:ph type="title"/>
          </p:nvPr>
        </p:nvSpPr>
        <p:spPr/>
        <p:txBody>
          <a:bodyPr/>
          <a:lstStyle/>
          <a:p>
            <a:r>
              <a:rPr lang="en-US" dirty="0"/>
              <a:t>FCC C2 Clarifications</a:t>
            </a:r>
          </a:p>
        </p:txBody>
      </p:sp>
      <p:sp>
        <p:nvSpPr>
          <p:cNvPr id="3" name="Content Placeholder 2">
            <a:extLst>
              <a:ext uri="{FF2B5EF4-FFF2-40B4-BE49-F238E27FC236}">
                <a16:creationId xmlns:a16="http://schemas.microsoft.com/office/drawing/2014/main" id="{762EFB31-65DF-DF44-92E4-879C9AD58883}"/>
              </a:ext>
            </a:extLst>
          </p:cNvPr>
          <p:cNvSpPr>
            <a:spLocks noGrp="1"/>
          </p:cNvSpPr>
          <p:nvPr>
            <p:ph idx="1"/>
          </p:nvPr>
        </p:nvSpPr>
        <p:spPr/>
        <p:txBody>
          <a:bodyPr/>
          <a:lstStyle/>
          <a:p>
            <a:r>
              <a:rPr lang="en-US" dirty="0"/>
              <a:t>Some charter schools may qualify for their own C2 budget caps if they are “administratively and financially independent”</a:t>
            </a:r>
          </a:p>
          <a:p>
            <a:endParaRPr lang="en-US" dirty="0"/>
          </a:p>
          <a:p>
            <a:r>
              <a:rPr lang="en-US" dirty="0"/>
              <a:t>Independent schools with only part-time students (vocational schools, </a:t>
            </a:r>
            <a:r>
              <a:rPr lang="en-US" dirty="0" err="1"/>
              <a:t>etc</a:t>
            </a:r>
            <a:r>
              <a:rPr lang="en-US" dirty="0"/>
              <a:t>) can use part-time enrollment as FTE for C2 budget</a:t>
            </a:r>
          </a:p>
          <a:p>
            <a:endParaRPr lang="en-US" dirty="0"/>
          </a:p>
          <a:p>
            <a:r>
              <a:rPr lang="en-US" dirty="0"/>
              <a:t>Applicants may use FY2020 FTE figures to calculate FY2021 C2 budget</a:t>
            </a:r>
          </a:p>
        </p:txBody>
      </p:sp>
      <p:sp>
        <p:nvSpPr>
          <p:cNvPr id="4" name="Date Placeholder 3">
            <a:extLst>
              <a:ext uri="{FF2B5EF4-FFF2-40B4-BE49-F238E27FC236}">
                <a16:creationId xmlns:a16="http://schemas.microsoft.com/office/drawing/2014/main" id="{B96B057F-7F45-1C4B-912F-F6E5196595A9}"/>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7CD088B4-90B1-EC41-AA05-0821CAF03B18}"/>
              </a:ext>
            </a:extLst>
          </p:cNvPr>
          <p:cNvSpPr>
            <a:spLocks noGrp="1"/>
          </p:cNvSpPr>
          <p:nvPr>
            <p:ph type="ftr" sz="quarter" idx="3"/>
          </p:nvPr>
        </p:nvSpPr>
        <p:spPr/>
        <p:txBody>
          <a:bodyPr/>
          <a:lstStyle/>
          <a:p>
            <a:r>
              <a:rPr lang="en-US" dirty="0"/>
              <a:t>All information subject to change. © 2020 Funds For Learning, LLC </a:t>
            </a:r>
          </a:p>
        </p:txBody>
      </p:sp>
      <p:sp>
        <p:nvSpPr>
          <p:cNvPr id="6" name="Slide Number Placeholder 5">
            <a:extLst>
              <a:ext uri="{FF2B5EF4-FFF2-40B4-BE49-F238E27FC236}">
                <a16:creationId xmlns:a16="http://schemas.microsoft.com/office/drawing/2014/main" id="{D2AB8234-5F5F-064C-B331-C58D0CC8821C}"/>
              </a:ext>
            </a:extLst>
          </p:cNvPr>
          <p:cNvSpPr>
            <a:spLocks noGrp="1"/>
          </p:cNvSpPr>
          <p:nvPr>
            <p:ph type="sldNum" sz="quarter" idx="4"/>
          </p:nvPr>
        </p:nvSpPr>
        <p:spPr/>
        <p:txBody>
          <a:bodyPr/>
          <a:lstStyle/>
          <a:p>
            <a:fld id="{84EA1A38-3F67-4A57-8EE7-540C7DDBD672}" type="slidenum">
              <a:rPr lang="en-US" smtClean="0"/>
              <a:pPr/>
              <a:t>25</a:t>
            </a:fld>
            <a:endParaRPr lang="en-US" dirty="0"/>
          </a:p>
        </p:txBody>
      </p:sp>
    </p:spTree>
    <p:extLst>
      <p:ext uri="{BB962C8B-B14F-4D97-AF65-F5344CB8AC3E}">
        <p14:creationId xmlns:p14="http://schemas.microsoft.com/office/powerpoint/2010/main" val="3846542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1F15A-D3D6-A147-9BA3-0E932B8E3DFF}"/>
              </a:ext>
            </a:extLst>
          </p:cNvPr>
          <p:cNvSpPr>
            <a:spLocks noGrp="1"/>
          </p:cNvSpPr>
          <p:nvPr>
            <p:ph type="title"/>
          </p:nvPr>
        </p:nvSpPr>
        <p:spPr/>
        <p:txBody>
          <a:bodyPr/>
          <a:lstStyle/>
          <a:p>
            <a:r>
              <a:rPr lang="en-US" dirty="0"/>
              <a:t>Planning:  Next Steps</a:t>
            </a:r>
          </a:p>
        </p:txBody>
      </p:sp>
      <p:sp>
        <p:nvSpPr>
          <p:cNvPr id="3" name="Content Placeholder 2">
            <a:extLst>
              <a:ext uri="{FF2B5EF4-FFF2-40B4-BE49-F238E27FC236}">
                <a16:creationId xmlns:a16="http://schemas.microsoft.com/office/drawing/2014/main" id="{909E850D-B73B-EC45-BE5E-A5FA7E32E6CB}"/>
              </a:ext>
            </a:extLst>
          </p:cNvPr>
          <p:cNvSpPr>
            <a:spLocks noGrp="1"/>
          </p:cNvSpPr>
          <p:nvPr>
            <p:ph idx="1"/>
          </p:nvPr>
        </p:nvSpPr>
        <p:spPr/>
        <p:txBody>
          <a:bodyPr>
            <a:normAutofit lnSpcReduction="10000"/>
          </a:bodyPr>
          <a:lstStyle/>
          <a:p>
            <a:r>
              <a:rPr lang="en-US" dirty="0"/>
              <a:t>Forecast connectivity needs</a:t>
            </a:r>
          </a:p>
          <a:p>
            <a:pPr lvl="1"/>
            <a:r>
              <a:rPr lang="en-US" dirty="0"/>
              <a:t>July 1, 2021 – June 30, 2022 and beyond</a:t>
            </a:r>
          </a:p>
          <a:p>
            <a:pPr lvl="1"/>
            <a:endParaRPr lang="en-US" dirty="0"/>
          </a:p>
          <a:p>
            <a:r>
              <a:rPr lang="en-US" dirty="0"/>
              <a:t>Make sure you have access to resources</a:t>
            </a:r>
          </a:p>
          <a:p>
            <a:pPr lvl="1"/>
            <a:r>
              <a:rPr lang="en-US" dirty="0"/>
              <a:t>USAC and FFL newsletters, EPC access</a:t>
            </a:r>
          </a:p>
          <a:p>
            <a:pPr lvl="1"/>
            <a:endParaRPr lang="en-US" dirty="0"/>
          </a:p>
          <a:p>
            <a:r>
              <a:rPr lang="en-US" dirty="0"/>
              <a:t>Plan on filing early</a:t>
            </a:r>
          </a:p>
          <a:p>
            <a:pPr lvl="1"/>
            <a:r>
              <a:rPr lang="en-US" dirty="0"/>
              <a:t>Update your applicant profile ASAP</a:t>
            </a:r>
          </a:p>
          <a:p>
            <a:pPr lvl="1"/>
            <a:r>
              <a:rPr lang="en-US" dirty="0"/>
              <a:t>Forms 470 and procurement may start now!</a:t>
            </a:r>
          </a:p>
        </p:txBody>
      </p:sp>
      <p:sp>
        <p:nvSpPr>
          <p:cNvPr id="4" name="Date Placeholder 3">
            <a:extLst>
              <a:ext uri="{FF2B5EF4-FFF2-40B4-BE49-F238E27FC236}">
                <a16:creationId xmlns:a16="http://schemas.microsoft.com/office/drawing/2014/main" id="{19087967-5DE6-8948-81F1-43F49C5DC48D}"/>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BF51B045-45DC-764A-9DA6-E002C4174A30}"/>
              </a:ext>
            </a:extLst>
          </p:cNvPr>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a:extLst>
              <a:ext uri="{FF2B5EF4-FFF2-40B4-BE49-F238E27FC236}">
                <a16:creationId xmlns:a16="http://schemas.microsoft.com/office/drawing/2014/main" id="{D45DAD7F-4E5B-6546-BD1A-051C1B25C76C}"/>
              </a:ext>
            </a:extLst>
          </p:cNvPr>
          <p:cNvSpPr>
            <a:spLocks noGrp="1"/>
          </p:cNvSpPr>
          <p:nvPr>
            <p:ph type="sldNum" sz="quarter" idx="4"/>
          </p:nvPr>
        </p:nvSpPr>
        <p:spPr/>
        <p:txBody>
          <a:bodyPr/>
          <a:lstStyle/>
          <a:p>
            <a:fld id="{84EA1A38-3F67-4A57-8EE7-540C7DDBD672}" type="slidenum">
              <a:rPr lang="en-US" smtClean="0"/>
              <a:pPr/>
              <a:t>26</a:t>
            </a:fld>
            <a:endParaRPr lang="en-US" dirty="0"/>
          </a:p>
        </p:txBody>
      </p:sp>
    </p:spTree>
    <p:extLst>
      <p:ext uri="{BB962C8B-B14F-4D97-AF65-F5344CB8AC3E}">
        <p14:creationId xmlns:p14="http://schemas.microsoft.com/office/powerpoint/2010/main" val="421650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676400" y="1524000"/>
            <a:ext cx="8534400" cy="1981200"/>
          </a:xfrm>
        </p:spPr>
        <p:txBody>
          <a:bodyPr>
            <a:normAutofit/>
          </a:bodyPr>
          <a:lstStyle/>
          <a:p>
            <a:r>
              <a:rPr lang="en-US" dirty="0"/>
              <a:t>Thank you very much!</a:t>
            </a:r>
            <a:endParaRPr lang="en-US" sz="2400" dirty="0"/>
          </a:p>
        </p:txBody>
      </p:sp>
      <p:sp>
        <p:nvSpPr>
          <p:cNvPr id="3" name="TextBox 2"/>
          <p:cNvSpPr txBox="1"/>
          <p:nvPr/>
        </p:nvSpPr>
        <p:spPr>
          <a:xfrm>
            <a:off x="1981200" y="4114800"/>
            <a:ext cx="3009222" cy="1723549"/>
          </a:xfrm>
          <a:prstGeom prst="rect">
            <a:avLst/>
          </a:prstGeom>
          <a:noFill/>
        </p:spPr>
        <p:txBody>
          <a:bodyPr wrap="none" rtlCol="0">
            <a:spAutoFit/>
          </a:bodyPr>
          <a:lstStyle/>
          <a:p>
            <a:r>
              <a:rPr lang="en-US" sz="2000" dirty="0"/>
              <a:t>Brian Stephens</a:t>
            </a:r>
          </a:p>
          <a:p>
            <a:r>
              <a:rPr lang="en-US">
                <a:solidFill>
                  <a:srgbClr val="A6A6A6"/>
                </a:solidFill>
              </a:rPr>
              <a:t>Client Solutions Manager</a:t>
            </a:r>
            <a:endParaRPr lang="en-US" dirty="0">
              <a:solidFill>
                <a:srgbClr val="A6A6A6"/>
              </a:solidFill>
            </a:endParaRPr>
          </a:p>
          <a:p>
            <a:r>
              <a:rPr lang="en-US" dirty="0">
                <a:solidFill>
                  <a:srgbClr val="A6A6A6"/>
                </a:solidFill>
              </a:rPr>
              <a:t>Funds For Learning, LLC</a:t>
            </a:r>
          </a:p>
          <a:p>
            <a:br>
              <a:rPr lang="en-US" dirty="0"/>
            </a:br>
            <a:r>
              <a:rPr lang="en-US" sz="1400" dirty="0">
                <a:solidFill>
                  <a:srgbClr val="F39F81"/>
                </a:solidFill>
              </a:rPr>
              <a:t>Email</a:t>
            </a:r>
            <a:r>
              <a:rPr lang="en-US" sz="1400" dirty="0"/>
              <a:t>  </a:t>
            </a:r>
            <a:r>
              <a:rPr lang="en-US" sz="1600" b="1" dirty="0">
                <a:solidFill>
                  <a:schemeClr val="tx2"/>
                </a:solidFill>
              </a:rPr>
              <a:t>help</a:t>
            </a:r>
            <a:r>
              <a:rPr lang="en-US" sz="1600" dirty="0">
                <a:solidFill>
                  <a:schemeClr val="tx2"/>
                </a:solidFill>
              </a:rPr>
              <a:t>@fundsforlearning.com</a:t>
            </a:r>
            <a:endParaRPr lang="en-US" sz="1400" dirty="0">
              <a:solidFill>
                <a:schemeClr val="tx2"/>
              </a:solidFill>
            </a:endParaRPr>
          </a:p>
          <a:p>
            <a:r>
              <a:rPr lang="en-US" sz="1400" dirty="0">
                <a:solidFill>
                  <a:srgbClr val="F39F81"/>
                </a:solidFill>
              </a:rPr>
              <a:t>Twitter </a:t>
            </a:r>
            <a:r>
              <a:rPr lang="en-US" sz="1600" dirty="0">
                <a:solidFill>
                  <a:schemeClr val="tx2"/>
                </a:solidFill>
              </a:rPr>
              <a:t>@FFL</a:t>
            </a:r>
          </a:p>
        </p:txBody>
      </p:sp>
    </p:spTree>
    <p:extLst>
      <p:ext uri="{BB962C8B-B14F-4D97-AF65-F5344CB8AC3E}">
        <p14:creationId xmlns:p14="http://schemas.microsoft.com/office/powerpoint/2010/main" val="3586171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r>
              <a:rPr lang="en-US"/>
              <a:t>Agenda</a:t>
            </a:r>
            <a:endParaRPr lang="en-US" dirty="0"/>
          </a:p>
        </p:txBody>
      </p:sp>
      <p:sp>
        <p:nvSpPr>
          <p:cNvPr id="19458" name="Rectangle 2"/>
          <p:cNvSpPr>
            <a:spLocks noGrp="1" noChangeArrowheads="1"/>
          </p:cNvSpPr>
          <p:nvPr>
            <p:ph idx="1"/>
          </p:nvPr>
        </p:nvSpPr>
        <p:spPr/>
        <p:txBody>
          <a:bodyPr/>
          <a:lstStyle/>
          <a:p>
            <a:r>
              <a:rPr lang="en-US" dirty="0"/>
              <a:t>Introduction</a:t>
            </a:r>
          </a:p>
          <a:p>
            <a:pPr lvl="1"/>
            <a:r>
              <a:rPr lang="en-US" dirty="0"/>
              <a:t>FY2021 Forecasting and Trends</a:t>
            </a:r>
          </a:p>
          <a:p>
            <a:pPr lvl="1"/>
            <a:r>
              <a:rPr lang="en-US" dirty="0"/>
              <a:t>E-rate and COVID-19</a:t>
            </a:r>
            <a:br>
              <a:rPr lang="en-US" dirty="0"/>
            </a:br>
            <a:endParaRPr lang="en-US" dirty="0"/>
          </a:p>
          <a:p>
            <a:r>
              <a:rPr lang="en-US" dirty="0"/>
              <a:t>Eligible Services Update</a:t>
            </a:r>
            <a:br>
              <a:rPr lang="en-US" dirty="0"/>
            </a:br>
            <a:endParaRPr lang="en-US" dirty="0"/>
          </a:p>
          <a:p>
            <a:r>
              <a:rPr lang="en-US" dirty="0"/>
              <a:t>Funding Year 2021 Category Two Budgets</a:t>
            </a:r>
          </a:p>
        </p:txBody>
      </p:sp>
      <p:sp>
        <p:nvSpPr>
          <p:cNvPr id="4" name="Date Placeholder 3"/>
          <p:cNvSpPr>
            <a:spLocks noGrp="1"/>
          </p:cNvSpPr>
          <p:nvPr>
            <p:ph type="dt" sz="half" idx="2"/>
          </p:nvPr>
        </p:nvSpPr>
        <p:spPr/>
        <p:txBody>
          <a:bodyPr/>
          <a:lstStyle/>
          <a:p>
            <a:r>
              <a:rPr lang="en-US"/>
              <a:t>December 8, 2020</a:t>
            </a:r>
            <a:endParaRPr lang="en-US" dirty="0"/>
          </a:p>
        </p:txBody>
      </p:sp>
      <p:sp>
        <p:nvSpPr>
          <p:cNvPr id="5" name="Footer Placeholder 4"/>
          <p:cNvSpPr>
            <a:spLocks noGrp="1"/>
          </p:cNvSpPr>
          <p:nvPr>
            <p:ph type="ftr" sz="quarter" idx="3"/>
          </p:nvPr>
        </p:nvSpPr>
        <p:spPr/>
        <p:txBody>
          <a:bodyPr/>
          <a:lstStyle/>
          <a:p>
            <a:r>
              <a:rPr lang="en-US"/>
              <a:t>All information subject to change. © 2020 Funds For Learning, LLC </a:t>
            </a:r>
            <a:endParaRPr lang="en-US" dirty="0"/>
          </a:p>
        </p:txBody>
      </p:sp>
      <p:sp>
        <p:nvSpPr>
          <p:cNvPr id="9" name="Slide Number Placeholder 8"/>
          <p:cNvSpPr>
            <a:spLocks noGrp="1"/>
          </p:cNvSpPr>
          <p:nvPr>
            <p:ph type="sldNum" sz="quarter" idx="4"/>
          </p:nvPr>
        </p:nvSpPr>
        <p:spPr/>
        <p:txBody>
          <a:bodyPr/>
          <a:lstStyle/>
          <a:p>
            <a:fld id="{84EA1A38-3F67-4A57-8EE7-540C7DDBD672}" type="slidenum">
              <a:rPr lang="en-US" smtClean="0"/>
              <a:pPr/>
              <a:t>3</a:t>
            </a:fld>
            <a:endParaRPr lang="en-US" dirty="0"/>
          </a:p>
        </p:txBody>
      </p:sp>
    </p:spTree>
    <p:extLst>
      <p:ext uri="{BB962C8B-B14F-4D97-AF65-F5344CB8AC3E}">
        <p14:creationId xmlns:p14="http://schemas.microsoft.com/office/powerpoint/2010/main" val="1423814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a:t>E-rate Program Introduction</a:t>
            </a:r>
          </a:p>
        </p:txBody>
      </p:sp>
    </p:spTree>
    <p:extLst>
      <p:ext uri="{BB962C8B-B14F-4D97-AF65-F5344CB8AC3E}">
        <p14:creationId xmlns:p14="http://schemas.microsoft.com/office/powerpoint/2010/main" val="10930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r>
              <a:rPr lang="en-US" dirty="0"/>
              <a:t>About the E-rate</a:t>
            </a:r>
          </a:p>
        </p:txBody>
      </p:sp>
      <p:sp>
        <p:nvSpPr>
          <p:cNvPr id="19458" name="Rectangle 2"/>
          <p:cNvSpPr>
            <a:spLocks noGrp="1" noChangeArrowheads="1"/>
          </p:cNvSpPr>
          <p:nvPr>
            <p:ph idx="1"/>
          </p:nvPr>
        </p:nvSpPr>
        <p:spPr/>
        <p:txBody>
          <a:bodyPr>
            <a:normAutofit/>
          </a:bodyPr>
          <a:lstStyle/>
          <a:p>
            <a:r>
              <a:rPr lang="en-US" dirty="0"/>
              <a:t>Largest single source of ed-tech funding in US for K-12 schools</a:t>
            </a:r>
          </a:p>
          <a:p>
            <a:pPr lvl="1"/>
            <a:r>
              <a:rPr lang="en-US" dirty="0"/>
              <a:t>Public, private, and charter schools as well as public libraries</a:t>
            </a:r>
          </a:p>
          <a:p>
            <a:pPr lvl="1"/>
            <a:endParaRPr lang="en-US" dirty="0"/>
          </a:p>
          <a:p>
            <a:r>
              <a:rPr lang="en-US" dirty="0"/>
              <a:t>Program rules set by FCC; administered by USAC (SLD)</a:t>
            </a:r>
          </a:p>
          <a:p>
            <a:pPr marL="0" indent="0">
              <a:buNone/>
            </a:pPr>
            <a:endParaRPr lang="en-US" dirty="0"/>
          </a:p>
          <a:p>
            <a:r>
              <a:rPr lang="en-US" dirty="0"/>
              <a:t>Annual program cap:  ~ $4 billion (inflation adjusted)</a:t>
            </a:r>
          </a:p>
          <a:p>
            <a:pPr lvl="1"/>
            <a:r>
              <a:rPr lang="en-US" dirty="0"/>
              <a:t>Funding disbursed in the form of discounts on purchases</a:t>
            </a:r>
          </a:p>
          <a:p>
            <a:pPr lvl="1"/>
            <a:r>
              <a:rPr lang="en-US" dirty="0"/>
              <a:t>Discount rates range from 20% to 90%</a:t>
            </a:r>
          </a:p>
        </p:txBody>
      </p:sp>
      <p:sp>
        <p:nvSpPr>
          <p:cNvPr id="4" name="Date Placeholder 3"/>
          <p:cNvSpPr>
            <a:spLocks noGrp="1"/>
          </p:cNvSpPr>
          <p:nvPr>
            <p:ph type="dt" sz="half" idx="2"/>
          </p:nvPr>
        </p:nvSpPr>
        <p:spPr/>
        <p:txBody>
          <a:bodyPr/>
          <a:lstStyle/>
          <a:p>
            <a:r>
              <a:rPr lang="en-US"/>
              <a:t>December 8, 2020</a:t>
            </a:r>
            <a:endParaRPr lang="en-US" dirty="0"/>
          </a:p>
        </p:txBody>
      </p:sp>
      <p:sp>
        <p:nvSpPr>
          <p:cNvPr id="5" name="Footer Placeholder 4"/>
          <p:cNvSpPr>
            <a:spLocks noGrp="1"/>
          </p:cNvSpPr>
          <p:nvPr>
            <p:ph type="ftr" sz="quarter" idx="3"/>
          </p:nvPr>
        </p:nvSpPr>
        <p:spPr/>
        <p:txBody>
          <a:bodyPr/>
          <a:lstStyle/>
          <a:p>
            <a:r>
              <a:rPr lang="en-US"/>
              <a:t>All information subject to change. © 2020 Funds For Learning, LLC </a:t>
            </a:r>
            <a:endParaRPr lang="en-US" dirty="0"/>
          </a:p>
        </p:txBody>
      </p:sp>
      <p:sp>
        <p:nvSpPr>
          <p:cNvPr id="9" name="Slide Number Placeholder 8"/>
          <p:cNvSpPr>
            <a:spLocks noGrp="1"/>
          </p:cNvSpPr>
          <p:nvPr>
            <p:ph type="sldNum" sz="quarter" idx="4"/>
          </p:nvPr>
        </p:nvSpPr>
        <p:spPr/>
        <p:txBody>
          <a:bodyPr/>
          <a:lstStyle/>
          <a:p>
            <a:fld id="{84EA1A38-3F67-4A57-8EE7-540C7DDBD672}" type="slidenum">
              <a:rPr lang="en-US" smtClean="0"/>
              <a:pPr/>
              <a:t>5</a:t>
            </a:fld>
            <a:endParaRPr lang="en-US" dirty="0"/>
          </a:p>
        </p:txBody>
      </p:sp>
    </p:spTree>
    <p:extLst>
      <p:ext uri="{BB962C8B-B14F-4D97-AF65-F5344CB8AC3E}">
        <p14:creationId xmlns:p14="http://schemas.microsoft.com/office/powerpoint/2010/main" val="250403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E-rate: Opportunities and Challenges</a:t>
            </a:r>
          </a:p>
        </p:txBody>
      </p:sp>
      <p:sp>
        <p:nvSpPr>
          <p:cNvPr id="3" name="Content Placeholder 2"/>
          <p:cNvSpPr>
            <a:spLocks noGrp="1"/>
          </p:cNvSpPr>
          <p:nvPr>
            <p:ph idx="1"/>
          </p:nvPr>
        </p:nvSpPr>
        <p:spPr/>
        <p:txBody>
          <a:bodyPr>
            <a:normAutofit/>
          </a:bodyPr>
          <a:lstStyle/>
          <a:p>
            <a:r>
              <a:rPr lang="en-US" dirty="0"/>
              <a:t>Builds robust network infrastructure</a:t>
            </a:r>
          </a:p>
          <a:p>
            <a:pPr lvl="1"/>
            <a:r>
              <a:rPr lang="en-US" dirty="0"/>
              <a:t>Provides a platform of success for other tech initiatives</a:t>
            </a:r>
          </a:p>
          <a:p>
            <a:pPr lvl="1"/>
            <a:endParaRPr lang="en-US" dirty="0"/>
          </a:p>
          <a:p>
            <a:r>
              <a:rPr lang="en-US" dirty="0"/>
              <a:t>Funds </a:t>
            </a:r>
            <a:r>
              <a:rPr lang="en-US" b="1" dirty="0"/>
              <a:t>will</a:t>
            </a:r>
            <a:r>
              <a:rPr lang="en-US" dirty="0"/>
              <a:t> flow if rules are followed</a:t>
            </a:r>
          </a:p>
          <a:p>
            <a:pPr lvl="1"/>
            <a:r>
              <a:rPr lang="en-US" dirty="0"/>
              <a:t>E-rate is not merit-based</a:t>
            </a:r>
          </a:p>
          <a:p>
            <a:endParaRPr lang="en-US" dirty="0"/>
          </a:p>
          <a:p>
            <a:r>
              <a:rPr lang="en-US" dirty="0"/>
              <a:t>Rules, regulations, processes, Forms, deadlines</a:t>
            </a:r>
          </a:p>
          <a:p>
            <a:pPr lvl="1"/>
            <a:r>
              <a:rPr lang="en-US" dirty="0"/>
              <a:t>Failure to comply results in delays or denials, or worse </a:t>
            </a:r>
          </a:p>
          <a:p>
            <a:pPr lvl="1"/>
            <a:endParaRPr lang="en-US" dirty="0"/>
          </a:p>
          <a:p>
            <a:endParaRPr lang="en-US" dirty="0"/>
          </a:p>
        </p:txBody>
      </p:sp>
      <p:sp>
        <p:nvSpPr>
          <p:cNvPr id="4" name="Date Placeholder 3"/>
          <p:cNvSpPr>
            <a:spLocks noGrp="1"/>
          </p:cNvSpPr>
          <p:nvPr>
            <p:ph type="dt" sz="half" idx="2"/>
          </p:nvPr>
        </p:nvSpPr>
        <p:spPr/>
        <p:txBody>
          <a:bodyPr/>
          <a:lstStyle/>
          <a:p>
            <a:r>
              <a:rPr lang="en-US"/>
              <a:t>December 8, 2020</a:t>
            </a:r>
            <a:endParaRPr lang="en-US" dirty="0"/>
          </a:p>
        </p:txBody>
      </p:sp>
      <p:sp>
        <p:nvSpPr>
          <p:cNvPr id="10" name="Footer Placeholder 9"/>
          <p:cNvSpPr>
            <a:spLocks noGrp="1"/>
          </p:cNvSpPr>
          <p:nvPr>
            <p:ph type="ftr" sz="quarter" idx="3"/>
          </p:nvPr>
        </p:nvSpPr>
        <p:spPr/>
        <p:txBody>
          <a:bodyPr/>
          <a:lstStyle/>
          <a:p>
            <a:r>
              <a:rPr lang="en-US"/>
              <a:t>All information subject to change. © 2020 Funds For Learning, LLC </a:t>
            </a:r>
            <a:endParaRPr lang="en-US" dirty="0"/>
          </a:p>
        </p:txBody>
      </p:sp>
      <p:sp>
        <p:nvSpPr>
          <p:cNvPr id="11" name="Slide Number Placeholder 10"/>
          <p:cNvSpPr>
            <a:spLocks noGrp="1"/>
          </p:cNvSpPr>
          <p:nvPr>
            <p:ph type="sldNum" sz="quarter" idx="4"/>
          </p:nvPr>
        </p:nvSpPr>
        <p:spPr/>
        <p:txBody>
          <a:bodyPr/>
          <a:lstStyle/>
          <a:p>
            <a:fld id="{84EA1A38-3F67-4A57-8EE7-540C7DDBD672}" type="slidenum">
              <a:rPr lang="en-US" smtClean="0"/>
              <a:pPr/>
              <a:t>6</a:t>
            </a:fld>
            <a:endParaRPr lang="en-US" dirty="0"/>
          </a:p>
        </p:txBody>
      </p:sp>
    </p:spTree>
    <p:extLst>
      <p:ext uri="{BB962C8B-B14F-4D97-AF65-F5344CB8AC3E}">
        <p14:creationId xmlns:p14="http://schemas.microsoft.com/office/powerpoint/2010/main" val="1694542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FY2021:  Forecasting and Trends</a:t>
            </a:r>
          </a:p>
        </p:txBody>
      </p:sp>
      <p:sp>
        <p:nvSpPr>
          <p:cNvPr id="3" name="Content Placeholder 2"/>
          <p:cNvSpPr>
            <a:spLocks noGrp="1"/>
          </p:cNvSpPr>
          <p:nvPr>
            <p:ph idx="1"/>
          </p:nvPr>
        </p:nvSpPr>
        <p:spPr/>
        <p:txBody>
          <a:bodyPr>
            <a:normAutofit/>
          </a:bodyPr>
          <a:lstStyle/>
          <a:p>
            <a:r>
              <a:rPr lang="en-US" dirty="0"/>
              <a:t>Much of the application </a:t>
            </a:r>
            <a:r>
              <a:rPr lang="en-US" u="sng" dirty="0"/>
              <a:t>process</a:t>
            </a:r>
            <a:r>
              <a:rPr lang="en-US" dirty="0"/>
              <a:t> will mirror FY2020</a:t>
            </a:r>
          </a:p>
          <a:p>
            <a:pPr lvl="1"/>
            <a:r>
              <a:rPr lang="en-US" dirty="0"/>
              <a:t>New Category Two budget rules</a:t>
            </a:r>
          </a:p>
          <a:p>
            <a:endParaRPr lang="en-US" dirty="0"/>
          </a:p>
          <a:p>
            <a:r>
              <a:rPr lang="en-US" dirty="0"/>
              <a:t>FY2021 “administrative window” opened 10/19</a:t>
            </a:r>
          </a:p>
          <a:p>
            <a:pPr lvl="1"/>
            <a:r>
              <a:rPr lang="en-US" dirty="0"/>
              <a:t>New sections for calculating Category Two budgets</a:t>
            </a:r>
          </a:p>
          <a:p>
            <a:endParaRPr lang="en-US" dirty="0"/>
          </a:p>
          <a:p>
            <a:r>
              <a:rPr lang="en-US" dirty="0"/>
              <a:t>No official filing window dates yet</a:t>
            </a:r>
          </a:p>
          <a:p>
            <a:pPr lvl="1"/>
            <a:r>
              <a:rPr lang="en-US" dirty="0"/>
              <a:t>USAC expects January – March 471 window</a:t>
            </a:r>
          </a:p>
          <a:p>
            <a:pPr lvl="1"/>
            <a:endParaRPr lang="en-US" dirty="0"/>
          </a:p>
          <a:p>
            <a:pPr lvl="1"/>
            <a:endParaRPr lang="en-US" dirty="0"/>
          </a:p>
          <a:p>
            <a:pPr lvl="2"/>
            <a:endParaRPr lang="en-US" dirty="0"/>
          </a:p>
          <a:p>
            <a:pPr lvl="1"/>
            <a:endParaRPr lang="en-US" dirty="0"/>
          </a:p>
          <a:p>
            <a:pPr lvl="1"/>
            <a:endParaRPr lang="en-US" dirty="0"/>
          </a:p>
        </p:txBody>
      </p:sp>
      <p:sp>
        <p:nvSpPr>
          <p:cNvPr id="4" name="Date Placeholder 3"/>
          <p:cNvSpPr>
            <a:spLocks noGrp="1"/>
          </p:cNvSpPr>
          <p:nvPr>
            <p:ph type="dt" sz="half" idx="2"/>
          </p:nvPr>
        </p:nvSpPr>
        <p:spPr/>
        <p:txBody>
          <a:bodyPr/>
          <a:lstStyle/>
          <a:p>
            <a:r>
              <a:rPr lang="en-US"/>
              <a:t>December 8, 2020</a:t>
            </a:r>
            <a:endParaRPr lang="en-US" dirty="0"/>
          </a:p>
        </p:txBody>
      </p:sp>
      <p:sp>
        <p:nvSpPr>
          <p:cNvPr id="5" name="Footer Placeholder 4"/>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p:cNvSpPr>
            <a:spLocks noGrp="1"/>
          </p:cNvSpPr>
          <p:nvPr>
            <p:ph type="sldNum" sz="quarter" idx="4"/>
          </p:nvPr>
        </p:nvSpPr>
        <p:spPr/>
        <p:txBody>
          <a:bodyPr/>
          <a:lstStyle/>
          <a:p>
            <a:fld id="{84EA1A38-3F67-4A57-8EE7-540C7DDBD672}" type="slidenum">
              <a:rPr lang="en-US" smtClean="0"/>
              <a:pPr/>
              <a:t>7</a:t>
            </a:fld>
            <a:endParaRPr lang="en-US" dirty="0"/>
          </a:p>
        </p:txBody>
      </p:sp>
    </p:spTree>
    <p:extLst>
      <p:ext uri="{BB962C8B-B14F-4D97-AF65-F5344CB8AC3E}">
        <p14:creationId xmlns:p14="http://schemas.microsoft.com/office/powerpoint/2010/main" val="300615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FY2021:  Forecasting and Trends</a:t>
            </a:r>
          </a:p>
        </p:txBody>
      </p:sp>
      <p:sp>
        <p:nvSpPr>
          <p:cNvPr id="3" name="Content Placeholder 2"/>
          <p:cNvSpPr>
            <a:spLocks noGrp="1"/>
          </p:cNvSpPr>
          <p:nvPr>
            <p:ph idx="1"/>
          </p:nvPr>
        </p:nvSpPr>
        <p:spPr/>
        <p:txBody>
          <a:bodyPr>
            <a:normAutofit/>
          </a:bodyPr>
          <a:lstStyle/>
          <a:p>
            <a:r>
              <a:rPr lang="en-US" dirty="0"/>
              <a:t>Change in FCC leadership</a:t>
            </a:r>
          </a:p>
          <a:p>
            <a:endParaRPr lang="en-US" dirty="0"/>
          </a:p>
          <a:p>
            <a:r>
              <a:rPr lang="en-US" dirty="0"/>
              <a:t>FFL applicant survey</a:t>
            </a:r>
          </a:p>
          <a:p>
            <a:pPr lvl="1"/>
            <a:r>
              <a:rPr lang="en-US" b="1" dirty="0"/>
              <a:t>75%</a:t>
            </a:r>
            <a:r>
              <a:rPr lang="en-US" dirty="0"/>
              <a:t> of applicants expect to apply for C2 in FY2021</a:t>
            </a:r>
          </a:p>
          <a:p>
            <a:pPr lvl="1"/>
            <a:r>
              <a:rPr lang="en-US" b="1" dirty="0"/>
              <a:t>98%</a:t>
            </a:r>
            <a:r>
              <a:rPr lang="en-US" b="1" i="1" dirty="0"/>
              <a:t> </a:t>
            </a:r>
            <a:r>
              <a:rPr lang="en-US" dirty="0"/>
              <a:t>identify Wi-Fi as important to fulfilling their mission</a:t>
            </a:r>
          </a:p>
          <a:p>
            <a:pPr lvl="1"/>
            <a:r>
              <a:rPr lang="en-US" b="1" dirty="0"/>
              <a:t>79% </a:t>
            </a:r>
            <a:r>
              <a:rPr lang="en-US" dirty="0"/>
              <a:t>of applicants report needing Wi-Fi upgrades within 3 years</a:t>
            </a:r>
          </a:p>
          <a:p>
            <a:pPr lvl="1"/>
            <a:endParaRPr lang="en-US" dirty="0"/>
          </a:p>
          <a:p>
            <a:pPr lvl="2"/>
            <a:endParaRPr lang="en-US" dirty="0"/>
          </a:p>
          <a:p>
            <a:pPr lvl="1"/>
            <a:endParaRPr lang="en-US" dirty="0"/>
          </a:p>
          <a:p>
            <a:pPr lvl="1"/>
            <a:endParaRPr lang="en-US" dirty="0"/>
          </a:p>
        </p:txBody>
      </p:sp>
      <p:sp>
        <p:nvSpPr>
          <p:cNvPr id="4" name="Date Placeholder 3"/>
          <p:cNvSpPr>
            <a:spLocks noGrp="1"/>
          </p:cNvSpPr>
          <p:nvPr>
            <p:ph type="dt" sz="half" idx="2"/>
          </p:nvPr>
        </p:nvSpPr>
        <p:spPr/>
        <p:txBody>
          <a:bodyPr/>
          <a:lstStyle/>
          <a:p>
            <a:r>
              <a:rPr lang="en-US"/>
              <a:t>December 8, 2020</a:t>
            </a:r>
            <a:endParaRPr lang="en-US" dirty="0"/>
          </a:p>
        </p:txBody>
      </p:sp>
      <p:sp>
        <p:nvSpPr>
          <p:cNvPr id="5" name="Footer Placeholder 4"/>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p:cNvSpPr>
            <a:spLocks noGrp="1"/>
          </p:cNvSpPr>
          <p:nvPr>
            <p:ph type="sldNum" sz="quarter" idx="4"/>
          </p:nvPr>
        </p:nvSpPr>
        <p:spPr/>
        <p:txBody>
          <a:bodyPr/>
          <a:lstStyle/>
          <a:p>
            <a:fld id="{84EA1A38-3F67-4A57-8EE7-540C7DDBD672}" type="slidenum">
              <a:rPr lang="en-US" smtClean="0"/>
              <a:pPr/>
              <a:t>8</a:t>
            </a:fld>
            <a:endParaRPr lang="en-US" dirty="0"/>
          </a:p>
        </p:txBody>
      </p:sp>
    </p:spTree>
    <p:extLst>
      <p:ext uri="{BB962C8B-B14F-4D97-AF65-F5344CB8AC3E}">
        <p14:creationId xmlns:p14="http://schemas.microsoft.com/office/powerpoint/2010/main" val="1047847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64E58-4A2F-6843-9FAA-461A1379CF2D}"/>
              </a:ext>
            </a:extLst>
          </p:cNvPr>
          <p:cNvSpPr>
            <a:spLocks noGrp="1"/>
          </p:cNvSpPr>
          <p:nvPr>
            <p:ph type="title"/>
          </p:nvPr>
        </p:nvSpPr>
        <p:spPr/>
        <p:txBody>
          <a:bodyPr/>
          <a:lstStyle/>
          <a:p>
            <a:r>
              <a:rPr lang="en-US" dirty="0"/>
              <a:t>FCC COVID-19 Response</a:t>
            </a:r>
          </a:p>
        </p:txBody>
      </p:sp>
      <p:sp>
        <p:nvSpPr>
          <p:cNvPr id="3" name="Content Placeholder 2">
            <a:extLst>
              <a:ext uri="{FF2B5EF4-FFF2-40B4-BE49-F238E27FC236}">
                <a16:creationId xmlns:a16="http://schemas.microsoft.com/office/drawing/2014/main" id="{758D4C25-1A90-8F4A-9844-5D4252BD5E43}"/>
              </a:ext>
            </a:extLst>
          </p:cNvPr>
          <p:cNvSpPr>
            <a:spLocks noGrp="1"/>
          </p:cNvSpPr>
          <p:nvPr>
            <p:ph idx="1"/>
          </p:nvPr>
        </p:nvSpPr>
        <p:spPr/>
        <p:txBody>
          <a:bodyPr>
            <a:normAutofit/>
          </a:bodyPr>
          <a:lstStyle/>
          <a:p>
            <a:r>
              <a:rPr lang="en-US" dirty="0"/>
              <a:t>PIA deadline and gift rule waivers granted</a:t>
            </a:r>
          </a:p>
          <a:p>
            <a:endParaRPr lang="en-US" dirty="0"/>
          </a:p>
          <a:p>
            <a:r>
              <a:rPr lang="en-US" dirty="0"/>
              <a:t>Second FY2020 Form 471 filing window for </a:t>
            </a:r>
            <a:r>
              <a:rPr lang="en-US" dirty="0" err="1"/>
              <a:t>add’l</a:t>
            </a:r>
            <a:r>
              <a:rPr lang="en-US" dirty="0"/>
              <a:t> bandwidth</a:t>
            </a:r>
          </a:p>
          <a:p>
            <a:endParaRPr lang="en-US" dirty="0"/>
          </a:p>
          <a:p>
            <a:r>
              <a:rPr lang="en-US" dirty="0"/>
              <a:t>No changes to on-campus rule: services may be provided to/on school or library property </a:t>
            </a:r>
            <a:r>
              <a:rPr lang="en-US" b="1" dirty="0"/>
              <a:t>only</a:t>
            </a:r>
          </a:p>
          <a:p>
            <a:pPr lvl="1"/>
            <a:r>
              <a:rPr lang="en-US" dirty="0"/>
              <a:t>Many applicants considering parking lot, playground, and other on-campus outdoor wireless coverage</a:t>
            </a:r>
          </a:p>
          <a:p>
            <a:pPr lvl="1"/>
            <a:endParaRPr lang="en-US" b="1" dirty="0"/>
          </a:p>
          <a:p>
            <a:pPr lvl="1"/>
            <a:endParaRPr lang="en-US" dirty="0"/>
          </a:p>
          <a:p>
            <a:endParaRPr lang="en-US" dirty="0"/>
          </a:p>
          <a:p>
            <a:endParaRPr lang="en-US" dirty="0"/>
          </a:p>
        </p:txBody>
      </p:sp>
      <p:sp>
        <p:nvSpPr>
          <p:cNvPr id="4" name="Date Placeholder 3">
            <a:extLst>
              <a:ext uri="{FF2B5EF4-FFF2-40B4-BE49-F238E27FC236}">
                <a16:creationId xmlns:a16="http://schemas.microsoft.com/office/drawing/2014/main" id="{9CCBC02A-24FA-2347-B470-3F7BC96B67F5}"/>
              </a:ext>
            </a:extLst>
          </p:cNvPr>
          <p:cNvSpPr>
            <a:spLocks noGrp="1"/>
          </p:cNvSpPr>
          <p:nvPr>
            <p:ph type="dt" sz="half" idx="2"/>
          </p:nvPr>
        </p:nvSpPr>
        <p:spPr/>
        <p:txBody>
          <a:bodyPr/>
          <a:lstStyle/>
          <a:p>
            <a:r>
              <a:rPr lang="en-US"/>
              <a:t>December 8, 2020</a:t>
            </a:r>
            <a:endParaRPr lang="en-US" dirty="0"/>
          </a:p>
        </p:txBody>
      </p:sp>
      <p:sp>
        <p:nvSpPr>
          <p:cNvPr id="5" name="Footer Placeholder 4">
            <a:extLst>
              <a:ext uri="{FF2B5EF4-FFF2-40B4-BE49-F238E27FC236}">
                <a16:creationId xmlns:a16="http://schemas.microsoft.com/office/drawing/2014/main" id="{5C3FDAFC-CCE4-1343-A0D7-514AAD75FCAF}"/>
              </a:ext>
            </a:extLst>
          </p:cNvPr>
          <p:cNvSpPr>
            <a:spLocks noGrp="1"/>
          </p:cNvSpPr>
          <p:nvPr>
            <p:ph type="ftr" sz="quarter" idx="3"/>
          </p:nvPr>
        </p:nvSpPr>
        <p:spPr/>
        <p:txBody>
          <a:bodyPr/>
          <a:lstStyle/>
          <a:p>
            <a:r>
              <a:rPr lang="en-US"/>
              <a:t>All information subject to change. © 2020 Funds For Learning, LLC </a:t>
            </a:r>
            <a:endParaRPr lang="en-US" dirty="0"/>
          </a:p>
        </p:txBody>
      </p:sp>
      <p:sp>
        <p:nvSpPr>
          <p:cNvPr id="6" name="Slide Number Placeholder 5">
            <a:extLst>
              <a:ext uri="{FF2B5EF4-FFF2-40B4-BE49-F238E27FC236}">
                <a16:creationId xmlns:a16="http://schemas.microsoft.com/office/drawing/2014/main" id="{E6DD63A5-C523-4A4A-88D4-4FF041EEE11E}"/>
              </a:ext>
            </a:extLst>
          </p:cNvPr>
          <p:cNvSpPr>
            <a:spLocks noGrp="1"/>
          </p:cNvSpPr>
          <p:nvPr>
            <p:ph type="sldNum" sz="quarter" idx="4"/>
          </p:nvPr>
        </p:nvSpPr>
        <p:spPr/>
        <p:txBody>
          <a:bodyPr/>
          <a:lstStyle/>
          <a:p>
            <a:fld id="{84EA1A38-3F67-4A57-8EE7-540C7DDBD672}" type="slidenum">
              <a:rPr lang="en-US" smtClean="0"/>
              <a:pPr/>
              <a:t>9</a:t>
            </a:fld>
            <a:endParaRPr lang="en-US" dirty="0"/>
          </a:p>
        </p:txBody>
      </p:sp>
    </p:spTree>
    <p:extLst>
      <p:ext uri="{BB962C8B-B14F-4D97-AF65-F5344CB8AC3E}">
        <p14:creationId xmlns:p14="http://schemas.microsoft.com/office/powerpoint/2010/main" val="3924051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64825</TotalTime>
  <Words>1582</Words>
  <Application>Microsoft Office PowerPoint</Application>
  <PresentationFormat>Widescreen</PresentationFormat>
  <Paragraphs>281</Paragraphs>
  <Slides>27</Slides>
  <Notes>14</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Important Information</vt:lpstr>
      <vt:lpstr>PowerPoint Presentation</vt:lpstr>
      <vt:lpstr>Agenda</vt:lpstr>
      <vt:lpstr>PowerPoint Presentation</vt:lpstr>
      <vt:lpstr>About the E-rate</vt:lpstr>
      <vt:lpstr>E-rate: Opportunities and Challenges</vt:lpstr>
      <vt:lpstr>FY2021:  Forecasting and Trends</vt:lpstr>
      <vt:lpstr>FY2021:  Forecasting and Trends</vt:lpstr>
      <vt:lpstr>FCC COVID-19 Response</vt:lpstr>
      <vt:lpstr>PowerPoint Presentation</vt:lpstr>
      <vt:lpstr>Eligible Services List</vt:lpstr>
      <vt:lpstr>Connectivity and Infrastructure</vt:lpstr>
      <vt:lpstr>Category One Services</vt:lpstr>
      <vt:lpstr>Category Two Services</vt:lpstr>
      <vt:lpstr>Category Two Services</vt:lpstr>
      <vt:lpstr>PowerPoint Presentation</vt:lpstr>
      <vt:lpstr>Funding Year 2021:  A Fresh Start</vt:lpstr>
      <vt:lpstr>Fixed Five-Year Cycles</vt:lpstr>
      <vt:lpstr>System-wide Budgets</vt:lpstr>
      <vt:lpstr>Calculating C2 Budget Caps</vt:lpstr>
      <vt:lpstr>Calculating C2 Budget Caps</vt:lpstr>
      <vt:lpstr>Example:  Ford School District</vt:lpstr>
      <vt:lpstr>Example:  Dodge School District</vt:lpstr>
      <vt:lpstr>Equipment Transfer Rules Relaxed</vt:lpstr>
      <vt:lpstr>FCC C2 Clarifications</vt:lpstr>
      <vt:lpstr>Planning:  Next Steps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Information</dc:title>
  <dc:subject/>
  <dc:creator>Funds For Learning</dc:creator>
  <cp:keywords/>
  <dc:description/>
  <cp:lastModifiedBy>Riley Gallagher</cp:lastModifiedBy>
  <cp:revision>1641</cp:revision>
  <cp:lastPrinted>2019-11-12T22:56:29Z</cp:lastPrinted>
  <dcterms:created xsi:type="dcterms:W3CDTF">2011-02-04T05:52:44Z</dcterms:created>
  <dcterms:modified xsi:type="dcterms:W3CDTF">2020-12-08T18:15:23Z</dcterms:modified>
  <cp:category/>
</cp:coreProperties>
</file>